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1" r:id="rId2"/>
  </p:sldMasterIdLst>
  <p:notesMasterIdLst>
    <p:notesMasterId r:id="rId28"/>
  </p:notesMasterIdLst>
  <p:sldIdLst>
    <p:sldId id="256" r:id="rId3"/>
    <p:sldId id="263" r:id="rId4"/>
    <p:sldId id="264" r:id="rId5"/>
    <p:sldId id="266" r:id="rId6"/>
    <p:sldId id="265" r:id="rId7"/>
    <p:sldId id="273" r:id="rId8"/>
    <p:sldId id="267" r:id="rId9"/>
    <p:sldId id="268" r:id="rId10"/>
    <p:sldId id="269" r:id="rId11"/>
    <p:sldId id="274" r:id="rId12"/>
    <p:sldId id="270" r:id="rId13"/>
    <p:sldId id="271" r:id="rId14"/>
    <p:sldId id="275" r:id="rId15"/>
    <p:sldId id="279" r:id="rId16"/>
    <p:sldId id="278" r:id="rId17"/>
    <p:sldId id="280" r:id="rId18"/>
    <p:sldId id="281" r:id="rId19"/>
    <p:sldId id="282" r:id="rId20"/>
    <p:sldId id="283" r:id="rId21"/>
    <p:sldId id="284" r:id="rId22"/>
    <p:sldId id="277" r:id="rId23"/>
    <p:sldId id="300" r:id="rId24"/>
    <p:sldId id="299" r:id="rId25"/>
    <p:sldId id="272" r:id="rId26"/>
    <p:sldId id="260" r:id="rId2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D5FF"/>
    <a:srgbClr val="FF9933"/>
    <a:srgbClr val="600000"/>
    <a:srgbClr val="719DFF"/>
    <a:srgbClr val="81BDFF"/>
    <a:srgbClr val="9EFF29"/>
    <a:srgbClr val="003635"/>
    <a:srgbClr val="00217E"/>
    <a:srgbClr val="FF8225"/>
    <a:srgbClr val="FF254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780" y="40"/>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3/18/2022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6</a:t>
            </a:fld>
            <a:endParaRPr lang="en-US"/>
          </a:p>
        </p:txBody>
      </p:sp>
    </p:spTree>
    <p:extLst>
      <p:ext uri="{BB962C8B-B14F-4D97-AF65-F5344CB8AC3E}">
        <p14:creationId xmlns:p14="http://schemas.microsoft.com/office/powerpoint/2010/main" val="910310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PK" dirty="0"/>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1287717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25</a:t>
            </a:fld>
            <a:endParaRPr lang="en-US"/>
          </a:p>
        </p:txBody>
      </p:sp>
    </p:spTree>
    <p:extLst>
      <p:ext uri="{BB962C8B-B14F-4D97-AF65-F5344CB8AC3E}">
        <p14:creationId xmlns:p14="http://schemas.microsoft.com/office/powerpoint/2010/main" val="128459681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w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59546" y="3141406"/>
            <a:ext cx="7934628" cy="1032386"/>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66914" y="4177483"/>
            <a:ext cx="7934634" cy="678426"/>
          </a:xfrm>
        </p:spPr>
        <p:txBody>
          <a:bodyPr>
            <a:normAutofit/>
          </a:bodyPr>
          <a:lstStyle>
            <a:lvl1pPr marL="0" indent="0" algn="l">
              <a:buNone/>
              <a:defRPr sz="2800" b="0" i="0">
                <a:solidFill>
                  <a:srgbClr val="5DD5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3/18/2022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PhAnim="0" type="title" preserve="1">
  <p:cSld name="Title Slide">
    <p:spTree>
      <p:nvGrpSpPr>
        <p:cNvPr id="1" name=""/>
        <p:cNvGrpSpPr/>
        <p:nvPr/>
      </p:nvGrpSpPr>
      <p:grpSpPr>
        <a:xfrm>
          <a:off x="0" y="0"/>
          <a:ext cx="0" cy="0"/>
          <a:chOff x="0" y="0"/>
          <a:chExt cx="0" cy="0"/>
        </a:xfrm>
      </p:grpSpPr>
      <p:sp>
        <p:nvSpPr>
          <p:cNvPr id="2" name="Text Box 31">
            <a:extLst>
              <a:ext uri="{FF2B5EF4-FFF2-40B4-BE49-F238E27FC236}">
                <a16:creationId xmlns:a16="http://schemas.microsoft.com/office/drawing/2014/main" id="{40F0A430-8FDE-4C22-9C2A-DD34699400F0}"/>
              </a:ext>
            </a:extLst>
          </p:cNvPr>
          <p:cNvSpPr txBox="1">
            <a:spLocks noChangeArrowheads="1"/>
          </p:cNvSpPr>
          <p:nvPr userDrawn="1"/>
        </p:nvSpPr>
        <p:spPr bwMode="auto">
          <a:xfrm>
            <a:off x="5308600" y="1674019"/>
            <a:ext cx="3562350" cy="923330"/>
          </a:xfrm>
          <a:prstGeom prst="rect">
            <a:avLst/>
          </a:prstGeom>
          <a:noFill/>
          <a:ln w="9525">
            <a:noFill/>
            <a:miter lim="800000"/>
            <a:headEnd/>
            <a:tailEnd/>
          </a:ln>
          <a:effectLst/>
        </p:spPr>
        <p:txBody>
          <a:bodyPr anchorCtr="1">
            <a:spAutoFit/>
          </a:bodyPr>
          <a:lstStyle/>
          <a:p>
            <a:pPr>
              <a:spcBef>
                <a:spcPct val="50000"/>
              </a:spcBef>
              <a:defRPr/>
            </a:pPr>
            <a:r>
              <a:rPr lang="en-US" sz="2700" dirty="0">
                <a:solidFill>
                  <a:srgbClr val="003366"/>
                </a:solidFill>
                <a:latin typeface="Arial" charset="0"/>
              </a:rPr>
              <a:t>Product/Process Innovation</a:t>
            </a:r>
          </a:p>
        </p:txBody>
      </p:sp>
      <p:sp>
        <p:nvSpPr>
          <p:cNvPr id="3" name="Text Box 34">
            <a:extLst>
              <a:ext uri="{FF2B5EF4-FFF2-40B4-BE49-F238E27FC236}">
                <a16:creationId xmlns:a16="http://schemas.microsoft.com/office/drawing/2014/main" id="{4FCA69D9-9C87-46D8-ABEE-A71A0AC70835}"/>
              </a:ext>
            </a:extLst>
          </p:cNvPr>
          <p:cNvSpPr txBox="1">
            <a:spLocks noChangeArrowheads="1"/>
          </p:cNvSpPr>
          <p:nvPr userDrawn="1"/>
        </p:nvSpPr>
        <p:spPr bwMode="auto">
          <a:xfrm>
            <a:off x="5308601" y="1131094"/>
            <a:ext cx="3565525" cy="369332"/>
          </a:xfrm>
          <a:prstGeom prst="rect">
            <a:avLst/>
          </a:prstGeom>
          <a:noFill/>
          <a:ln w="9525">
            <a:noFill/>
            <a:miter lim="800000"/>
            <a:headEnd/>
            <a:tailEnd/>
          </a:ln>
          <a:effectLst/>
        </p:spPr>
        <p:txBody>
          <a:bodyPr>
            <a:spAutoFit/>
          </a:bodyPr>
          <a:lstStyle/>
          <a:p>
            <a:pPr algn="ctr">
              <a:spcBef>
                <a:spcPct val="50000"/>
              </a:spcBef>
              <a:defRPr/>
            </a:pPr>
            <a:r>
              <a:rPr lang="en-US" sz="1800" b="1" dirty="0">
                <a:latin typeface="Arial" charset="0"/>
              </a:rPr>
              <a:t>CHAPTER FOUR</a:t>
            </a:r>
          </a:p>
        </p:txBody>
      </p:sp>
      <p:pic>
        <p:nvPicPr>
          <p:cNvPr id="4" name="Picture 8">
            <a:extLst>
              <a:ext uri="{FF2B5EF4-FFF2-40B4-BE49-F238E27FC236}">
                <a16:creationId xmlns:a16="http://schemas.microsoft.com/office/drawing/2014/main" id="{4E0BD6BD-FE93-4675-8CA9-EAC89859444C}"/>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 y="0"/>
            <a:ext cx="508952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03826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C36DC2DA-B987-4B7E-BFDF-BBC6E690D405}"/>
              </a:ext>
            </a:extLst>
          </p:cNvPr>
          <p:cNvSpPr>
            <a:spLocks noGrp="1" noChangeArrowheads="1"/>
          </p:cNvSpPr>
          <p:nvPr>
            <p:ph type="ftr" sz="quarter" idx="10"/>
          </p:nvPr>
        </p:nvSpPr>
        <p:spPr/>
        <p:txBody>
          <a:bodyPr/>
          <a:lstStyle>
            <a:lvl1pPr>
              <a:defRPr/>
            </a:lvl1pPr>
          </a:lstStyle>
          <a:p>
            <a:pPr>
              <a:defRPr/>
            </a:pPr>
            <a:r>
              <a:rPr lang="en-US"/>
              <a:t>Copyright </a:t>
            </a:r>
            <a:r>
              <a:rPr lang="en-US">
                <a:cs typeface="Arial" charset="0"/>
              </a:rPr>
              <a:t>© </a:t>
            </a:r>
            <a:r>
              <a:rPr lang="en-US"/>
              <a:t>2011 The McGraw-Hill Companies, All Rights Reserved. </a:t>
            </a:r>
          </a:p>
        </p:txBody>
      </p:sp>
      <p:sp>
        <p:nvSpPr>
          <p:cNvPr id="3" name="Rectangle 3">
            <a:extLst>
              <a:ext uri="{FF2B5EF4-FFF2-40B4-BE49-F238E27FC236}">
                <a16:creationId xmlns:a16="http://schemas.microsoft.com/office/drawing/2014/main" id="{9F5E7862-E1BC-4ED7-B06C-8FA5384494E8}"/>
              </a:ext>
            </a:extLst>
          </p:cNvPr>
          <p:cNvSpPr>
            <a:spLocks noGrp="1" noChangeArrowheads="1"/>
          </p:cNvSpPr>
          <p:nvPr>
            <p:ph type="sldNum" sz="quarter" idx="11"/>
          </p:nvPr>
        </p:nvSpPr>
        <p:spPr/>
        <p:txBody>
          <a:bodyPr/>
          <a:lstStyle>
            <a:lvl1pPr>
              <a:defRPr/>
            </a:lvl1pPr>
          </a:lstStyle>
          <a:p>
            <a:r>
              <a:rPr lang="en-US" altLang="en-PK"/>
              <a:t>4–</a:t>
            </a:r>
            <a:fld id="{75D23F97-A662-4899-977C-D155704C9A92}" type="slidenum">
              <a:rPr lang="en-US" altLang="en-PK"/>
              <a:pPr/>
              <a:t>‹#›</a:t>
            </a:fld>
            <a:endParaRPr lang="en-US" altLang="en-PK"/>
          </a:p>
        </p:txBody>
      </p:sp>
    </p:spTree>
    <p:extLst>
      <p:ext uri="{BB962C8B-B14F-4D97-AF65-F5344CB8AC3E}">
        <p14:creationId xmlns:p14="http://schemas.microsoft.com/office/powerpoint/2010/main" val="9325101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4067" y="718409"/>
            <a:ext cx="8259098" cy="763526"/>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501446" y="1482213"/>
            <a:ext cx="8229600" cy="3266768"/>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0038" y="436033"/>
            <a:ext cx="6318884" cy="725349"/>
          </a:xfrm>
        </p:spPr>
        <p:txBody>
          <a:bodyPr>
            <a:normAutofit/>
          </a:bodyPr>
          <a:lstStyle>
            <a:lvl1pPr algn="l">
              <a:defRPr sz="3600">
                <a:solidFill>
                  <a:srgbClr val="00B0F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96612" y="1209366"/>
            <a:ext cx="6290188" cy="3508626"/>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3/18/2022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3/18/2022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3/18/2022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47441" y="979565"/>
            <a:ext cx="8093365" cy="763525"/>
          </a:xfrm>
        </p:spPr>
        <p:txBody>
          <a:bodyPr>
            <a:normAutofit/>
          </a:bodyPr>
          <a:lstStyle>
            <a:lvl1pPr algn="l">
              <a:defRPr sz="3600" baseline="0">
                <a:solidFill>
                  <a:schemeClr val="bg1"/>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788252"/>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260649"/>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788252"/>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260649"/>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3/18/2022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3/18/2022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3/18/2022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3/18/2022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3/18/2022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2" name="Rectangle 4">
            <a:extLst>
              <a:ext uri="{FF2B5EF4-FFF2-40B4-BE49-F238E27FC236}">
                <a16:creationId xmlns:a16="http://schemas.microsoft.com/office/drawing/2014/main" id="{258F9860-8AA0-4C37-AAE1-6C8F31535B74}"/>
              </a:ext>
            </a:extLst>
          </p:cNvPr>
          <p:cNvSpPr>
            <a:spLocks noGrp="1" noChangeArrowheads="1"/>
          </p:cNvSpPr>
          <p:nvPr>
            <p:ph type="title"/>
          </p:nvPr>
        </p:nvSpPr>
        <p:spPr bwMode="blackWhite">
          <a:xfrm>
            <a:off x="549275" y="171450"/>
            <a:ext cx="8153400" cy="715089"/>
          </a:xfrm>
          <a:prstGeom prst="roundRect">
            <a:avLst>
              <a:gd name="adj" fmla="val 16667"/>
            </a:avLst>
          </a:prstGeom>
          <a:gradFill rotWithShape="1">
            <a:gsLst>
              <a:gs pos="0">
                <a:srgbClr val="3366CC"/>
              </a:gs>
              <a:gs pos="100000">
                <a:srgbClr val="3366CC">
                  <a:gamma/>
                  <a:shade val="46275"/>
                  <a:invGamma/>
                </a:srgbClr>
              </a:gs>
            </a:gsLst>
            <a:lin ang="5400000" scaled="1"/>
          </a:gradFill>
          <a:ln w="9525">
            <a:solidFill>
              <a:srgbClr val="4D4D4D"/>
            </a:solidFill>
            <a:round/>
            <a:headEnd/>
            <a:tailEnd/>
          </a:ln>
          <a:effectLst>
            <a:outerShdw dist="107763" dir="2700000" algn="ctr" rotWithShape="0">
              <a:schemeClr val="bg2">
                <a:alpha val="50000"/>
              </a:schemeClr>
            </a:outerShdw>
          </a:effectLst>
        </p:spPr>
        <p:txBody>
          <a:bodyPr vert="horz" wrap="square" lIns="91440" tIns="137160" rIns="91440" bIns="137160" numCol="1" anchor="t" anchorCtr="0" compatLnSpc="1">
            <a:prstTxWarp prst="textNoShape">
              <a:avLst/>
            </a:prstTxWarp>
            <a:spAutoFit/>
          </a:bodyPr>
          <a:lstStyle/>
          <a:p>
            <a:pPr lvl="0"/>
            <a:endParaRPr lang="en-US"/>
          </a:p>
        </p:txBody>
      </p:sp>
      <p:sp>
        <p:nvSpPr>
          <p:cNvPr id="3075" name="Rectangle 5">
            <a:extLst>
              <a:ext uri="{FF2B5EF4-FFF2-40B4-BE49-F238E27FC236}">
                <a16:creationId xmlns:a16="http://schemas.microsoft.com/office/drawing/2014/main" id="{48EB92E5-69E0-41D4-A04E-95E89AB2842E}"/>
              </a:ext>
            </a:extLst>
          </p:cNvPr>
          <p:cNvSpPr>
            <a:spLocks noGrp="1" noChangeArrowheads="1"/>
          </p:cNvSpPr>
          <p:nvPr>
            <p:ph type="body" idx="1"/>
          </p:nvPr>
        </p:nvSpPr>
        <p:spPr bwMode="auto">
          <a:xfrm>
            <a:off x="533400" y="914400"/>
            <a:ext cx="80772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PK"/>
              <a:t>Click to edit Master text styles</a:t>
            </a:r>
          </a:p>
          <a:p>
            <a:pPr lvl="1"/>
            <a:r>
              <a:rPr lang="en-US" altLang="en-PK"/>
              <a:t>Second level</a:t>
            </a:r>
          </a:p>
          <a:p>
            <a:pPr lvl="2"/>
            <a:r>
              <a:rPr lang="en-US" altLang="en-PK"/>
              <a:t>Third level</a:t>
            </a:r>
          </a:p>
          <a:p>
            <a:pPr lvl="3"/>
            <a:r>
              <a:rPr lang="en-US" altLang="en-PK"/>
              <a:t>Fourth level</a:t>
            </a:r>
          </a:p>
          <a:p>
            <a:pPr lvl="4"/>
            <a:r>
              <a:rPr lang="en-US" altLang="en-PK"/>
              <a:t>Fifth level</a:t>
            </a:r>
          </a:p>
        </p:txBody>
      </p:sp>
      <p:sp>
        <p:nvSpPr>
          <p:cNvPr id="6" name="Rectangle 2">
            <a:extLst>
              <a:ext uri="{FF2B5EF4-FFF2-40B4-BE49-F238E27FC236}">
                <a16:creationId xmlns:a16="http://schemas.microsoft.com/office/drawing/2014/main" id="{56AADD81-3FFB-4857-81A3-5F37C5A98F30}"/>
              </a:ext>
            </a:extLst>
          </p:cNvPr>
          <p:cNvSpPr>
            <a:spLocks noGrp="1" noChangeArrowheads="1"/>
          </p:cNvSpPr>
          <p:nvPr>
            <p:ph type="ftr" sz="quarter" idx="3"/>
          </p:nvPr>
        </p:nvSpPr>
        <p:spPr bwMode="auto">
          <a:xfrm>
            <a:off x="533401" y="4800600"/>
            <a:ext cx="4678363" cy="228600"/>
          </a:xfrm>
          <a:prstGeom prst="rect">
            <a:avLst/>
          </a:prstGeom>
          <a:ln>
            <a:miter lim="800000"/>
            <a:headEnd/>
            <a:tailEnd/>
          </a:ln>
        </p:spPr>
        <p:txBody>
          <a:bodyPr vert="horz" wrap="square" lIns="0" tIns="0" rIns="0" bIns="0" numCol="1" anchor="b" anchorCtr="0" compatLnSpc="1">
            <a:prstTxWarp prst="textNoShape">
              <a:avLst/>
            </a:prstTxWarp>
          </a:bodyPr>
          <a:lstStyle>
            <a:lvl1pPr>
              <a:defRPr i="1">
                <a:effectLst>
                  <a:outerShdw blurRad="38100" dist="38100" dir="2700000" algn="tl">
                    <a:srgbClr val="C0C0C0"/>
                  </a:outerShdw>
                </a:effectLst>
                <a:latin typeface="Arial" charset="0"/>
              </a:defRPr>
            </a:lvl1pPr>
          </a:lstStyle>
          <a:p>
            <a:pPr>
              <a:defRPr/>
            </a:pPr>
            <a:r>
              <a:rPr lang="en-US"/>
              <a:t>Copyright </a:t>
            </a:r>
            <a:r>
              <a:rPr lang="en-US">
                <a:cs typeface="Arial" charset="0"/>
              </a:rPr>
              <a:t>© </a:t>
            </a:r>
            <a:r>
              <a:rPr lang="en-US"/>
              <a:t>2011 The McGraw-Hill Companies, All Rights Reserved. </a:t>
            </a:r>
          </a:p>
        </p:txBody>
      </p:sp>
      <p:sp>
        <p:nvSpPr>
          <p:cNvPr id="7" name="Rectangle 3">
            <a:extLst>
              <a:ext uri="{FF2B5EF4-FFF2-40B4-BE49-F238E27FC236}">
                <a16:creationId xmlns:a16="http://schemas.microsoft.com/office/drawing/2014/main" id="{ACA832C0-FC17-4E38-9F7D-0E5E82130F13}"/>
              </a:ext>
            </a:extLst>
          </p:cNvPr>
          <p:cNvSpPr>
            <a:spLocks noGrp="1" noChangeArrowheads="1"/>
          </p:cNvSpPr>
          <p:nvPr>
            <p:ph type="sldNum" sz="quarter" idx="4"/>
          </p:nvPr>
        </p:nvSpPr>
        <p:spPr bwMode="auto">
          <a:xfrm>
            <a:off x="6492875" y="4914900"/>
            <a:ext cx="2117725" cy="114300"/>
          </a:xfrm>
          <a:prstGeom prst="rect">
            <a:avLst/>
          </a:prstGeom>
          <a:ln algn="ctr">
            <a:miter lim="800000"/>
            <a:headEnd/>
            <a:tailEnd/>
          </a:ln>
        </p:spPr>
        <p:txBody>
          <a:bodyPr vert="horz" wrap="square" lIns="0" tIns="0" rIns="0" bIns="0" numCol="1" anchor="b" anchorCtr="0" compatLnSpc="1">
            <a:prstTxWarp prst="textNoShape">
              <a:avLst/>
            </a:prstTxWarp>
          </a:bodyPr>
          <a:lstStyle>
            <a:lvl1pPr algn="r">
              <a:defRPr i="1">
                <a:effectLst>
                  <a:outerShdw blurRad="38100" dist="38100" dir="2700000" algn="tl">
                    <a:srgbClr val="C0C0C0"/>
                  </a:outerShdw>
                </a:effectLst>
                <a:cs typeface="Times New Roman" panose="02020603050405020304" pitchFamily="18" charset="0"/>
              </a:defRPr>
            </a:lvl1pPr>
          </a:lstStyle>
          <a:p>
            <a:r>
              <a:rPr lang="en-US" altLang="en-PK"/>
              <a:t>4–</a:t>
            </a:r>
            <a:fld id="{0A33825A-E909-4BD2-9A30-3AD841A0A73F}" type="slidenum">
              <a:rPr lang="en-US" altLang="en-PK"/>
              <a:pPr/>
              <a:t>‹#›</a:t>
            </a:fld>
            <a:endParaRPr lang="en-US" altLang="en-PK"/>
          </a:p>
        </p:txBody>
      </p:sp>
    </p:spTree>
    <p:extLst>
      <p:ext uri="{BB962C8B-B14F-4D97-AF65-F5344CB8AC3E}">
        <p14:creationId xmlns:p14="http://schemas.microsoft.com/office/powerpoint/2010/main" val="2899404410"/>
      </p:ext>
    </p:extLst>
  </p:cSld>
  <p:clrMap bg1="lt1" tx1="dk1" bg2="lt2" tx2="dk2" accent1="accent1" accent2="accent2" accent3="accent3" accent4="accent4" accent5="accent5" accent6="accent6" hlink="hlink" folHlink="folHlink"/>
  <p:sldLayoutIdLst>
    <p:sldLayoutId id="2147483662" r:id="rId1"/>
    <p:sldLayoutId id="2147483663" r:id="rId2"/>
  </p:sldLayoutIdLst>
  <p:hf hdr="0" dt="0"/>
  <p:txStyles>
    <p:titleStyle>
      <a:lvl1pPr algn="ctr" rtl="0" eaLnBrk="0" fontAlgn="base" hangingPunct="0">
        <a:spcBef>
          <a:spcPct val="0"/>
        </a:spcBef>
        <a:spcAft>
          <a:spcPct val="0"/>
        </a:spcAft>
        <a:defRPr sz="2400">
          <a:solidFill>
            <a:srgbClr val="FFFFFF"/>
          </a:solidFill>
          <a:effectLst>
            <a:outerShdw blurRad="38100" dist="38100" dir="2700000" algn="tl">
              <a:srgbClr val="000000"/>
            </a:outerShdw>
          </a:effectLst>
          <a:latin typeface="Arial" pitchFamily="34" charset="0"/>
          <a:ea typeface="+mj-ea"/>
          <a:cs typeface="+mj-cs"/>
        </a:defRPr>
      </a:lvl1pPr>
      <a:lvl2pPr algn="ctr" rtl="0" eaLnBrk="0" fontAlgn="base" hangingPunct="0">
        <a:spcBef>
          <a:spcPct val="0"/>
        </a:spcBef>
        <a:spcAft>
          <a:spcPct val="0"/>
        </a:spcAft>
        <a:defRPr sz="2400">
          <a:solidFill>
            <a:srgbClr val="FFFFFF"/>
          </a:solidFill>
          <a:effectLst>
            <a:outerShdw blurRad="38100" dist="38100" dir="2700000" algn="tl">
              <a:srgbClr val="000000"/>
            </a:outerShdw>
          </a:effectLst>
          <a:latin typeface="Arial" charset="0"/>
        </a:defRPr>
      </a:lvl2pPr>
      <a:lvl3pPr algn="ctr" rtl="0" eaLnBrk="0" fontAlgn="base" hangingPunct="0">
        <a:spcBef>
          <a:spcPct val="0"/>
        </a:spcBef>
        <a:spcAft>
          <a:spcPct val="0"/>
        </a:spcAft>
        <a:defRPr sz="2400">
          <a:solidFill>
            <a:srgbClr val="FFFFFF"/>
          </a:solidFill>
          <a:effectLst>
            <a:outerShdw blurRad="38100" dist="38100" dir="2700000" algn="tl">
              <a:srgbClr val="000000"/>
            </a:outerShdw>
          </a:effectLst>
          <a:latin typeface="Arial" charset="0"/>
        </a:defRPr>
      </a:lvl3pPr>
      <a:lvl4pPr algn="ctr" rtl="0" eaLnBrk="0" fontAlgn="base" hangingPunct="0">
        <a:spcBef>
          <a:spcPct val="0"/>
        </a:spcBef>
        <a:spcAft>
          <a:spcPct val="0"/>
        </a:spcAft>
        <a:defRPr sz="2400">
          <a:solidFill>
            <a:srgbClr val="FFFFFF"/>
          </a:solidFill>
          <a:effectLst>
            <a:outerShdw blurRad="38100" dist="38100" dir="2700000" algn="tl">
              <a:srgbClr val="000000"/>
            </a:outerShdw>
          </a:effectLst>
          <a:latin typeface="Arial" charset="0"/>
        </a:defRPr>
      </a:lvl4pPr>
      <a:lvl5pPr algn="ctr" rtl="0" eaLnBrk="0" fontAlgn="base" hangingPunct="0">
        <a:spcBef>
          <a:spcPct val="0"/>
        </a:spcBef>
        <a:spcAft>
          <a:spcPct val="0"/>
        </a:spcAft>
        <a:defRPr sz="2400">
          <a:solidFill>
            <a:srgbClr val="FFFFFF"/>
          </a:solidFill>
          <a:effectLst>
            <a:outerShdw blurRad="38100" dist="38100" dir="2700000" algn="tl">
              <a:srgbClr val="000000"/>
            </a:outerShdw>
          </a:effectLst>
          <a:latin typeface="Arial" charset="0"/>
        </a:defRPr>
      </a:lvl5pPr>
      <a:lvl6pPr marL="342900" algn="ctr" rtl="0" fontAlgn="base">
        <a:spcBef>
          <a:spcPct val="0"/>
        </a:spcBef>
        <a:spcAft>
          <a:spcPct val="0"/>
        </a:spcAft>
        <a:defRPr sz="2400">
          <a:solidFill>
            <a:srgbClr val="FFFFFF"/>
          </a:solidFill>
          <a:effectLst>
            <a:outerShdw blurRad="38100" dist="38100" dir="2700000" algn="tl">
              <a:srgbClr val="000000"/>
            </a:outerShdw>
          </a:effectLst>
          <a:latin typeface="Arial" charset="0"/>
        </a:defRPr>
      </a:lvl6pPr>
      <a:lvl7pPr marL="685800" algn="ctr" rtl="0" fontAlgn="base">
        <a:spcBef>
          <a:spcPct val="0"/>
        </a:spcBef>
        <a:spcAft>
          <a:spcPct val="0"/>
        </a:spcAft>
        <a:defRPr sz="2400">
          <a:solidFill>
            <a:srgbClr val="FFFFFF"/>
          </a:solidFill>
          <a:effectLst>
            <a:outerShdw blurRad="38100" dist="38100" dir="2700000" algn="tl">
              <a:srgbClr val="000000"/>
            </a:outerShdw>
          </a:effectLst>
          <a:latin typeface="Arial" charset="0"/>
        </a:defRPr>
      </a:lvl7pPr>
      <a:lvl8pPr marL="1028700" algn="ctr" rtl="0" fontAlgn="base">
        <a:spcBef>
          <a:spcPct val="0"/>
        </a:spcBef>
        <a:spcAft>
          <a:spcPct val="0"/>
        </a:spcAft>
        <a:defRPr sz="2400">
          <a:solidFill>
            <a:srgbClr val="FFFFFF"/>
          </a:solidFill>
          <a:effectLst>
            <a:outerShdw blurRad="38100" dist="38100" dir="2700000" algn="tl">
              <a:srgbClr val="000000"/>
            </a:outerShdw>
          </a:effectLst>
          <a:latin typeface="Arial" charset="0"/>
        </a:defRPr>
      </a:lvl8pPr>
      <a:lvl9pPr marL="1371600" algn="ctr" rtl="0" fontAlgn="base">
        <a:spcBef>
          <a:spcPct val="0"/>
        </a:spcBef>
        <a:spcAft>
          <a:spcPct val="0"/>
        </a:spcAft>
        <a:defRPr sz="2400">
          <a:solidFill>
            <a:srgbClr val="FFFFFF"/>
          </a:solidFill>
          <a:effectLst>
            <a:outerShdw blurRad="38100" dist="38100" dir="2700000" algn="tl">
              <a:srgbClr val="000000"/>
            </a:outerShdw>
          </a:effectLst>
          <a:latin typeface="Arial" charset="0"/>
        </a:defRPr>
      </a:lvl9pPr>
    </p:titleStyle>
    <p:bodyStyle>
      <a:lvl1pPr marL="166688" indent="-166688" algn="l" rtl="0" eaLnBrk="0" fontAlgn="base" hangingPunct="0">
        <a:spcBef>
          <a:spcPct val="20000"/>
        </a:spcBef>
        <a:spcAft>
          <a:spcPct val="0"/>
        </a:spcAft>
        <a:buChar char="•"/>
        <a:defRPr sz="2100">
          <a:solidFill>
            <a:srgbClr val="336699"/>
          </a:solidFill>
          <a:latin typeface="Arial" pitchFamily="34" charset="0"/>
          <a:ea typeface="+mn-ea"/>
          <a:cs typeface="+mn-cs"/>
        </a:defRPr>
      </a:lvl1pPr>
      <a:lvl2pPr marL="389335" indent="-136922" algn="l" rtl="0" eaLnBrk="0" fontAlgn="base" hangingPunct="0">
        <a:spcBef>
          <a:spcPct val="20000"/>
        </a:spcBef>
        <a:spcAft>
          <a:spcPct val="0"/>
        </a:spcAft>
        <a:buChar char="–"/>
        <a:defRPr sz="1800">
          <a:solidFill>
            <a:srgbClr val="990033"/>
          </a:solidFill>
          <a:latin typeface="Arial" pitchFamily="34" charset="0"/>
        </a:defRPr>
      </a:lvl2pPr>
      <a:lvl3pPr marL="682229" indent="-130969" algn="l" rtl="0" eaLnBrk="0" fontAlgn="base" hangingPunct="0">
        <a:spcBef>
          <a:spcPct val="20000"/>
        </a:spcBef>
        <a:spcAft>
          <a:spcPct val="0"/>
        </a:spcAft>
        <a:buChar char="•"/>
        <a:defRPr sz="1500">
          <a:solidFill>
            <a:srgbClr val="006666"/>
          </a:solidFill>
          <a:latin typeface="Tahoma" pitchFamily="34" charset="0"/>
        </a:defRPr>
      </a:lvl3pPr>
      <a:lvl4pPr marL="897731" indent="-129779" algn="l" rtl="0" eaLnBrk="0" fontAlgn="base" hangingPunct="0">
        <a:spcBef>
          <a:spcPct val="20000"/>
        </a:spcBef>
        <a:spcAft>
          <a:spcPct val="0"/>
        </a:spcAft>
        <a:buChar char="–"/>
        <a:defRPr sz="1500">
          <a:solidFill>
            <a:schemeClr val="tx1"/>
          </a:solidFill>
          <a:latin typeface="Times New Roman" pitchFamily="18" charset="0"/>
        </a:defRPr>
      </a:lvl4pPr>
      <a:lvl5pPr marL="1196579" indent="-120254" algn="l" rtl="0" eaLnBrk="0" fontAlgn="base" hangingPunct="0">
        <a:spcBef>
          <a:spcPct val="20000"/>
        </a:spcBef>
        <a:spcAft>
          <a:spcPct val="0"/>
        </a:spcAft>
        <a:buChar char="»"/>
        <a:defRPr sz="1500">
          <a:solidFill>
            <a:schemeClr val="tx1"/>
          </a:solidFill>
          <a:latin typeface="Times New Roman" pitchFamily="18" charset="0"/>
        </a:defRPr>
      </a:lvl5pPr>
      <a:lvl6pPr marL="1539479" indent="-120254" algn="l" rtl="0" fontAlgn="base">
        <a:spcBef>
          <a:spcPct val="20000"/>
        </a:spcBef>
        <a:spcAft>
          <a:spcPct val="0"/>
        </a:spcAft>
        <a:buChar char="»"/>
        <a:defRPr sz="1500">
          <a:solidFill>
            <a:schemeClr val="tx1"/>
          </a:solidFill>
          <a:latin typeface="Times New Roman" pitchFamily="18" charset="0"/>
        </a:defRPr>
      </a:lvl6pPr>
      <a:lvl7pPr marL="1882379" indent="-120254" algn="l" rtl="0" fontAlgn="base">
        <a:spcBef>
          <a:spcPct val="20000"/>
        </a:spcBef>
        <a:spcAft>
          <a:spcPct val="0"/>
        </a:spcAft>
        <a:buChar char="»"/>
        <a:defRPr sz="1500">
          <a:solidFill>
            <a:schemeClr val="tx1"/>
          </a:solidFill>
          <a:latin typeface="Times New Roman" pitchFamily="18" charset="0"/>
        </a:defRPr>
      </a:lvl7pPr>
      <a:lvl8pPr marL="2225279" indent="-120254" algn="l" rtl="0" fontAlgn="base">
        <a:spcBef>
          <a:spcPct val="20000"/>
        </a:spcBef>
        <a:spcAft>
          <a:spcPct val="0"/>
        </a:spcAft>
        <a:buChar char="»"/>
        <a:defRPr sz="1500">
          <a:solidFill>
            <a:schemeClr val="tx1"/>
          </a:solidFill>
          <a:latin typeface="Times New Roman" pitchFamily="18" charset="0"/>
        </a:defRPr>
      </a:lvl8pPr>
      <a:lvl9pPr marL="2568179" indent="-120254" algn="l" rtl="0" fontAlgn="base">
        <a:spcBef>
          <a:spcPct val="20000"/>
        </a:spcBef>
        <a:spcAft>
          <a:spcPct val="0"/>
        </a:spcAft>
        <a:buChar char="»"/>
        <a:defRPr sz="1500">
          <a:solidFill>
            <a:schemeClr val="tx1"/>
          </a:solidFill>
          <a:latin typeface="Times New Roman" pitchFamily="18" charset="0"/>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88141" y="3023419"/>
            <a:ext cx="7669161" cy="1260986"/>
          </a:xfrm>
        </p:spPr>
        <p:txBody>
          <a:bodyPr>
            <a:normAutofit/>
          </a:bodyPr>
          <a:lstStyle/>
          <a:p>
            <a:pPr algn="r"/>
            <a:r>
              <a:rPr lang="en-US" dirty="0"/>
              <a:t>INNOVATION : Planning</a:t>
            </a:r>
          </a:p>
        </p:txBody>
      </p:sp>
      <p:sp>
        <p:nvSpPr>
          <p:cNvPr id="3" name="Subtitle 2"/>
          <p:cNvSpPr>
            <a:spLocks noGrp="1"/>
          </p:cNvSpPr>
          <p:nvPr>
            <p:ph type="subTitle" idx="1"/>
          </p:nvPr>
        </p:nvSpPr>
        <p:spPr>
          <a:xfrm>
            <a:off x="959639" y="4203284"/>
            <a:ext cx="7690289" cy="730043"/>
          </a:xfrm>
        </p:spPr>
        <p:txBody>
          <a:bodyPr/>
          <a:lstStyle/>
          <a:p>
            <a:pPr algn="r"/>
            <a:r>
              <a:rPr lang="en-US" b="1" dirty="0">
                <a:solidFill>
                  <a:srgbClr val="FF0000"/>
                </a:solidFill>
              </a:rPr>
              <a:t>Technology Management </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99855-E877-4F4A-8205-4A6C30C90085}"/>
              </a:ext>
            </a:extLst>
          </p:cNvPr>
          <p:cNvSpPr>
            <a:spLocks noGrp="1"/>
          </p:cNvSpPr>
          <p:nvPr>
            <p:ph type="title"/>
          </p:nvPr>
        </p:nvSpPr>
        <p:spPr/>
        <p:txBody>
          <a:bodyPr/>
          <a:lstStyle/>
          <a:p>
            <a:r>
              <a:rPr lang="en-US" dirty="0"/>
              <a:t>Incremental Vs </a:t>
            </a:r>
            <a:r>
              <a:rPr lang="en-US" b="1" dirty="0">
                <a:solidFill>
                  <a:srgbClr val="C00000"/>
                </a:solidFill>
              </a:rPr>
              <a:t>Radical</a:t>
            </a:r>
            <a:endParaRPr lang="en-PK" b="1" dirty="0">
              <a:solidFill>
                <a:srgbClr val="C00000"/>
              </a:solidFill>
            </a:endParaRPr>
          </a:p>
        </p:txBody>
      </p:sp>
      <p:pic>
        <p:nvPicPr>
          <p:cNvPr id="1026" name="Picture 2" descr="How Innovation is Easy !">
            <a:extLst>
              <a:ext uri="{FF2B5EF4-FFF2-40B4-BE49-F238E27FC236}">
                <a16:creationId xmlns:a16="http://schemas.microsoft.com/office/drawing/2014/main" id="{1722FAEC-F870-4A67-BF77-145DDCCF6B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7668"/>
          <a:stretch/>
        </p:blipFill>
        <p:spPr bwMode="auto">
          <a:xfrm>
            <a:off x="2390038" y="1239402"/>
            <a:ext cx="6517742" cy="3402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58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C29F7-B5BF-4946-9992-337F89781CF1}"/>
              </a:ext>
            </a:extLst>
          </p:cNvPr>
          <p:cNvSpPr>
            <a:spLocks noGrp="1"/>
          </p:cNvSpPr>
          <p:nvPr>
            <p:ph type="title"/>
          </p:nvPr>
        </p:nvSpPr>
        <p:spPr/>
        <p:txBody>
          <a:bodyPr/>
          <a:lstStyle/>
          <a:p>
            <a:r>
              <a:rPr lang="en-US" b="1" dirty="0">
                <a:solidFill>
                  <a:srgbClr val="0070C0"/>
                </a:solidFill>
              </a:rPr>
              <a:t>Product Innovation</a:t>
            </a:r>
            <a:endParaRPr lang="en-PK" b="1" dirty="0">
              <a:solidFill>
                <a:srgbClr val="0070C0"/>
              </a:solidFill>
            </a:endParaRPr>
          </a:p>
        </p:txBody>
      </p:sp>
      <p:sp>
        <p:nvSpPr>
          <p:cNvPr id="3" name="Content Placeholder 2">
            <a:extLst>
              <a:ext uri="{FF2B5EF4-FFF2-40B4-BE49-F238E27FC236}">
                <a16:creationId xmlns:a16="http://schemas.microsoft.com/office/drawing/2014/main" id="{CF963A1F-DB1E-4970-AC28-E81B63EB3A49}"/>
              </a:ext>
            </a:extLst>
          </p:cNvPr>
          <p:cNvSpPr>
            <a:spLocks noGrp="1"/>
          </p:cNvSpPr>
          <p:nvPr>
            <p:ph idx="1"/>
          </p:nvPr>
        </p:nvSpPr>
        <p:spPr/>
        <p:txBody>
          <a:bodyPr/>
          <a:lstStyle/>
          <a:p>
            <a:pPr marL="0" indent="0">
              <a:buNone/>
            </a:pPr>
            <a:r>
              <a:rPr lang="en-US" dirty="0"/>
              <a:t>The types of innovation efforts found in the R&amp;D process include: </a:t>
            </a:r>
          </a:p>
          <a:p>
            <a:pPr marL="0" indent="0">
              <a:buNone/>
            </a:pPr>
            <a:r>
              <a:rPr lang="en-US" dirty="0"/>
              <a:t>1. Basic: Pure research and development </a:t>
            </a:r>
          </a:p>
          <a:p>
            <a:pPr marL="0" indent="0">
              <a:buNone/>
            </a:pPr>
            <a:r>
              <a:rPr lang="en-US" dirty="0"/>
              <a:t>2. Applied: New product development </a:t>
            </a:r>
          </a:p>
          <a:p>
            <a:pPr marL="0" indent="0">
              <a:buNone/>
            </a:pPr>
            <a:r>
              <a:rPr lang="en-US" dirty="0"/>
              <a:t>3. Systems integration: Product improvement or market expansion</a:t>
            </a:r>
            <a:endParaRPr lang="en-PK" dirty="0"/>
          </a:p>
        </p:txBody>
      </p:sp>
    </p:spTree>
    <p:extLst>
      <p:ext uri="{BB962C8B-B14F-4D97-AF65-F5344CB8AC3E}">
        <p14:creationId xmlns:p14="http://schemas.microsoft.com/office/powerpoint/2010/main" val="3966034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AC351B1-0F0E-4F36-9619-3C3D2A107851}"/>
              </a:ext>
            </a:extLst>
          </p:cNvPr>
          <p:cNvSpPr>
            <a:spLocks noGrp="1"/>
          </p:cNvSpPr>
          <p:nvPr>
            <p:ph type="title"/>
          </p:nvPr>
        </p:nvSpPr>
        <p:spPr/>
        <p:txBody>
          <a:bodyPr/>
          <a:lstStyle/>
          <a:p>
            <a:endParaRPr lang="en-PK"/>
          </a:p>
        </p:txBody>
      </p:sp>
      <p:sp>
        <p:nvSpPr>
          <p:cNvPr id="6" name="Content Placeholder 5">
            <a:extLst>
              <a:ext uri="{FF2B5EF4-FFF2-40B4-BE49-F238E27FC236}">
                <a16:creationId xmlns:a16="http://schemas.microsoft.com/office/drawing/2014/main" id="{C66E2CD2-2BF0-48B2-AB8C-03BBC5398D99}"/>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63FEB22D-6C14-4897-80AD-BA7B4539104F}"/>
              </a:ext>
            </a:extLst>
          </p:cNvPr>
          <p:cNvPicPr>
            <a:picLocks noChangeAspect="1"/>
          </p:cNvPicPr>
          <p:nvPr/>
        </p:nvPicPr>
        <p:blipFill rotWithShape="1">
          <a:blip r:embed="rId2"/>
          <a:srcRect l="41953" t="30694" r="24766" b="21945"/>
          <a:stretch/>
        </p:blipFill>
        <p:spPr>
          <a:xfrm>
            <a:off x="2396612" y="310156"/>
            <a:ext cx="5718688" cy="4577637"/>
          </a:xfrm>
          <a:prstGeom prst="rect">
            <a:avLst/>
          </a:prstGeom>
        </p:spPr>
      </p:pic>
    </p:spTree>
    <p:extLst>
      <p:ext uri="{BB962C8B-B14F-4D97-AF65-F5344CB8AC3E}">
        <p14:creationId xmlns:p14="http://schemas.microsoft.com/office/powerpoint/2010/main" val="24275978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5545-7BC6-41F2-95E1-D9537766A34C}"/>
              </a:ext>
            </a:extLst>
          </p:cNvPr>
          <p:cNvSpPr>
            <a:spLocks noGrp="1"/>
          </p:cNvSpPr>
          <p:nvPr>
            <p:ph type="title"/>
          </p:nvPr>
        </p:nvSpPr>
        <p:spPr/>
        <p:txBody>
          <a:bodyPr/>
          <a:lstStyle/>
          <a:p>
            <a:r>
              <a:rPr lang="en-US" b="1" dirty="0">
                <a:solidFill>
                  <a:srgbClr val="C00000"/>
                </a:solidFill>
              </a:rPr>
              <a:t>Process Innovation </a:t>
            </a:r>
            <a:endParaRPr lang="en-PK" b="1" dirty="0">
              <a:solidFill>
                <a:srgbClr val="C00000"/>
              </a:solidFill>
            </a:endParaRPr>
          </a:p>
        </p:txBody>
      </p:sp>
      <p:sp>
        <p:nvSpPr>
          <p:cNvPr id="3" name="Content Placeholder 2">
            <a:extLst>
              <a:ext uri="{FF2B5EF4-FFF2-40B4-BE49-F238E27FC236}">
                <a16:creationId xmlns:a16="http://schemas.microsoft.com/office/drawing/2014/main" id="{EB3B18D7-4B0F-413F-B581-809037DB7645}"/>
              </a:ext>
            </a:extLst>
          </p:cNvPr>
          <p:cNvSpPr>
            <a:spLocks noGrp="1"/>
          </p:cNvSpPr>
          <p:nvPr>
            <p:ph idx="1"/>
          </p:nvPr>
        </p:nvSpPr>
        <p:spPr/>
        <p:txBody>
          <a:bodyPr>
            <a:normAutofit fontScale="92500" lnSpcReduction="10000"/>
          </a:bodyPr>
          <a:lstStyle/>
          <a:p>
            <a:r>
              <a:rPr lang="en-US" dirty="0"/>
              <a:t>Restructuring </a:t>
            </a:r>
          </a:p>
          <a:p>
            <a:r>
              <a:rPr lang="en-US" dirty="0"/>
              <a:t>Reorganization of a firm is often referred to as restructuring. It involves substantive changes in communication and coordination patterns within the organization.</a:t>
            </a:r>
          </a:p>
          <a:p>
            <a:r>
              <a:rPr lang="en-US" b="1" dirty="0">
                <a:solidFill>
                  <a:srgbClr val="C00000"/>
                </a:solidFill>
              </a:rPr>
              <a:t>Downsizing</a:t>
            </a:r>
            <a:r>
              <a:rPr lang="en-US" dirty="0"/>
              <a:t> is a type of restructuring that occurs when a firm either sells some of its units or lays off employees.</a:t>
            </a:r>
          </a:p>
        </p:txBody>
      </p:sp>
    </p:spTree>
    <p:extLst>
      <p:ext uri="{BB962C8B-B14F-4D97-AF65-F5344CB8AC3E}">
        <p14:creationId xmlns:p14="http://schemas.microsoft.com/office/powerpoint/2010/main" val="2202814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95545-7BC6-41F2-95E1-D9537766A34C}"/>
              </a:ext>
            </a:extLst>
          </p:cNvPr>
          <p:cNvSpPr>
            <a:spLocks noGrp="1"/>
          </p:cNvSpPr>
          <p:nvPr>
            <p:ph type="title"/>
          </p:nvPr>
        </p:nvSpPr>
        <p:spPr/>
        <p:txBody>
          <a:bodyPr/>
          <a:lstStyle/>
          <a:p>
            <a:r>
              <a:rPr lang="en-US" b="1" dirty="0">
                <a:solidFill>
                  <a:srgbClr val="C00000"/>
                </a:solidFill>
              </a:rPr>
              <a:t>Process Innovation </a:t>
            </a:r>
            <a:endParaRPr lang="en-PK" b="1" dirty="0">
              <a:solidFill>
                <a:srgbClr val="C00000"/>
              </a:solidFill>
            </a:endParaRPr>
          </a:p>
        </p:txBody>
      </p:sp>
      <p:sp>
        <p:nvSpPr>
          <p:cNvPr id="3" name="Content Placeholder 2">
            <a:extLst>
              <a:ext uri="{FF2B5EF4-FFF2-40B4-BE49-F238E27FC236}">
                <a16:creationId xmlns:a16="http://schemas.microsoft.com/office/drawing/2014/main" id="{EB3B18D7-4B0F-413F-B581-809037DB7645}"/>
              </a:ext>
            </a:extLst>
          </p:cNvPr>
          <p:cNvSpPr>
            <a:spLocks noGrp="1"/>
          </p:cNvSpPr>
          <p:nvPr>
            <p:ph idx="1"/>
          </p:nvPr>
        </p:nvSpPr>
        <p:spPr/>
        <p:txBody>
          <a:bodyPr>
            <a:normAutofit fontScale="92500" lnSpcReduction="10000"/>
          </a:bodyPr>
          <a:lstStyle/>
          <a:p>
            <a:r>
              <a:rPr lang="en-US" dirty="0"/>
              <a:t>Reengineering requires fundamental rethinking and radical redesign of work processes.</a:t>
            </a:r>
          </a:p>
          <a:p>
            <a:r>
              <a:rPr lang="en-US" dirty="0"/>
              <a:t>Relevant questions for Reengineering:</a:t>
            </a:r>
          </a:p>
          <a:p>
            <a:pPr lvl="1"/>
            <a:r>
              <a:rPr lang="en-US" dirty="0"/>
              <a:t>Why is work (your work) performed the way it is? </a:t>
            </a:r>
          </a:p>
          <a:p>
            <a:pPr lvl="1"/>
            <a:r>
              <a:rPr lang="en-US" dirty="0"/>
              <a:t>What value is added by this process?</a:t>
            </a:r>
          </a:p>
          <a:p>
            <a:pPr lvl="1"/>
            <a:r>
              <a:rPr lang="en-US" dirty="0"/>
              <a:t>How can this work be done better?</a:t>
            </a:r>
          </a:p>
        </p:txBody>
      </p:sp>
    </p:spTree>
    <p:extLst>
      <p:ext uri="{BB962C8B-B14F-4D97-AF65-F5344CB8AC3E}">
        <p14:creationId xmlns:p14="http://schemas.microsoft.com/office/powerpoint/2010/main" val="495607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47B5-6BE2-43F4-91CC-A0796C35CA55}"/>
              </a:ext>
            </a:extLst>
          </p:cNvPr>
          <p:cNvSpPr>
            <a:spLocks noGrp="1"/>
          </p:cNvSpPr>
          <p:nvPr>
            <p:ph type="title"/>
          </p:nvPr>
        </p:nvSpPr>
        <p:spPr>
          <a:xfrm>
            <a:off x="2390038" y="436033"/>
            <a:ext cx="6487262" cy="725349"/>
          </a:xfrm>
        </p:spPr>
        <p:txBody>
          <a:bodyPr>
            <a:normAutofit fontScale="90000"/>
          </a:bodyPr>
          <a:lstStyle/>
          <a:p>
            <a:r>
              <a:rPr lang="en-US" b="1" dirty="0">
                <a:solidFill>
                  <a:srgbClr val="C00000"/>
                </a:solidFill>
              </a:rPr>
              <a:t>Factors that AID Innovation Planning</a:t>
            </a:r>
            <a:endParaRPr lang="en-PK" b="1" dirty="0">
              <a:solidFill>
                <a:srgbClr val="C00000"/>
              </a:solidFill>
            </a:endParaRPr>
          </a:p>
        </p:txBody>
      </p:sp>
      <p:sp>
        <p:nvSpPr>
          <p:cNvPr id="3" name="Content Placeholder 2">
            <a:extLst>
              <a:ext uri="{FF2B5EF4-FFF2-40B4-BE49-F238E27FC236}">
                <a16:creationId xmlns:a16="http://schemas.microsoft.com/office/drawing/2014/main" id="{47154272-AA0F-445C-9F89-15EB01D17839}"/>
              </a:ext>
            </a:extLst>
          </p:cNvPr>
          <p:cNvSpPr>
            <a:spLocks noGrp="1"/>
          </p:cNvSpPr>
          <p:nvPr>
            <p:ph idx="1"/>
          </p:nvPr>
        </p:nvSpPr>
        <p:spPr/>
        <p:txBody>
          <a:bodyPr/>
          <a:lstStyle/>
          <a:p>
            <a:pPr marL="0" indent="0">
              <a:lnSpc>
                <a:spcPct val="200000"/>
              </a:lnSpc>
              <a:buNone/>
            </a:pPr>
            <a:r>
              <a:rPr lang="en-US" dirty="0"/>
              <a:t>1. Creativity </a:t>
            </a:r>
          </a:p>
          <a:p>
            <a:pPr marL="0" indent="0">
              <a:lnSpc>
                <a:spcPct val="200000"/>
              </a:lnSpc>
              <a:buNone/>
            </a:pPr>
            <a:r>
              <a:rPr lang="en-US" dirty="0"/>
              <a:t>2. Organization-wide issues </a:t>
            </a:r>
          </a:p>
          <a:p>
            <a:pPr marL="0" indent="0">
              <a:lnSpc>
                <a:spcPct val="200000"/>
              </a:lnSpc>
              <a:buNone/>
            </a:pPr>
            <a:r>
              <a:rPr lang="en-US" dirty="0"/>
              <a:t>3. Political issues</a:t>
            </a:r>
            <a:endParaRPr lang="en-PK" dirty="0"/>
          </a:p>
        </p:txBody>
      </p:sp>
    </p:spTree>
    <p:extLst>
      <p:ext uri="{BB962C8B-B14F-4D97-AF65-F5344CB8AC3E}">
        <p14:creationId xmlns:p14="http://schemas.microsoft.com/office/powerpoint/2010/main" val="701966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347B5-6BE2-43F4-91CC-A0796C35CA55}"/>
              </a:ext>
            </a:extLst>
          </p:cNvPr>
          <p:cNvSpPr>
            <a:spLocks noGrp="1"/>
          </p:cNvSpPr>
          <p:nvPr>
            <p:ph type="title"/>
          </p:nvPr>
        </p:nvSpPr>
        <p:spPr>
          <a:xfrm>
            <a:off x="2390038" y="436033"/>
            <a:ext cx="6487262" cy="725349"/>
          </a:xfrm>
        </p:spPr>
        <p:txBody>
          <a:bodyPr>
            <a:normAutofit fontScale="90000"/>
          </a:bodyPr>
          <a:lstStyle/>
          <a:p>
            <a:r>
              <a:rPr lang="en-US" b="1" dirty="0">
                <a:solidFill>
                  <a:srgbClr val="C00000"/>
                </a:solidFill>
              </a:rPr>
              <a:t>Factors that AID Innovation Planning</a:t>
            </a:r>
            <a:endParaRPr lang="en-PK" b="1" dirty="0">
              <a:solidFill>
                <a:srgbClr val="C00000"/>
              </a:solidFill>
            </a:endParaRPr>
          </a:p>
        </p:txBody>
      </p:sp>
      <p:sp>
        <p:nvSpPr>
          <p:cNvPr id="3" name="Content Placeholder 2">
            <a:extLst>
              <a:ext uri="{FF2B5EF4-FFF2-40B4-BE49-F238E27FC236}">
                <a16:creationId xmlns:a16="http://schemas.microsoft.com/office/drawing/2014/main" id="{47154272-AA0F-445C-9F89-15EB01D17839}"/>
              </a:ext>
            </a:extLst>
          </p:cNvPr>
          <p:cNvSpPr>
            <a:spLocks noGrp="1"/>
          </p:cNvSpPr>
          <p:nvPr>
            <p:ph idx="1"/>
          </p:nvPr>
        </p:nvSpPr>
        <p:spPr>
          <a:xfrm>
            <a:off x="2396612" y="1087446"/>
            <a:ext cx="6290188" cy="3508626"/>
          </a:xfrm>
        </p:spPr>
        <p:txBody>
          <a:bodyPr>
            <a:normAutofit/>
          </a:bodyPr>
          <a:lstStyle/>
          <a:p>
            <a:pPr marL="0" indent="0">
              <a:lnSpc>
                <a:spcPct val="120000"/>
              </a:lnSpc>
              <a:buNone/>
            </a:pPr>
            <a:r>
              <a:rPr lang="en-US" sz="1800" b="1" dirty="0">
                <a:solidFill>
                  <a:srgbClr val="C00000"/>
                </a:solidFill>
              </a:rPr>
              <a:t>Creativity </a:t>
            </a:r>
          </a:p>
          <a:p>
            <a:pPr marL="0" indent="0">
              <a:lnSpc>
                <a:spcPct val="120000"/>
              </a:lnSpc>
              <a:buNone/>
            </a:pPr>
            <a:r>
              <a:rPr lang="en-US" sz="1800" dirty="0"/>
              <a:t>Creativity requires more than simply creating new ideas. From a strategic standpoint, it is vital that individuals not only are creative but that the creative activity within the firm gets translated to the bottom line of the organization.</a:t>
            </a:r>
          </a:p>
          <a:p>
            <a:pPr marL="0" indent="0">
              <a:lnSpc>
                <a:spcPct val="120000"/>
              </a:lnSpc>
              <a:buNone/>
            </a:pPr>
            <a:endParaRPr lang="en-US" sz="1800" dirty="0"/>
          </a:p>
        </p:txBody>
      </p:sp>
      <p:pic>
        <p:nvPicPr>
          <p:cNvPr id="5" name="Picture 4">
            <a:extLst>
              <a:ext uri="{FF2B5EF4-FFF2-40B4-BE49-F238E27FC236}">
                <a16:creationId xmlns:a16="http://schemas.microsoft.com/office/drawing/2014/main" id="{4D015F99-8091-4437-90DC-49A6533E3AE5}"/>
              </a:ext>
            </a:extLst>
          </p:cNvPr>
          <p:cNvPicPr>
            <a:picLocks noChangeAspect="1"/>
          </p:cNvPicPr>
          <p:nvPr/>
        </p:nvPicPr>
        <p:blipFill rotWithShape="1">
          <a:blip r:embed="rId2"/>
          <a:srcRect l="31000" t="44296" r="21333" b="23513"/>
          <a:stretch/>
        </p:blipFill>
        <p:spPr>
          <a:xfrm>
            <a:off x="2606685" y="2843727"/>
            <a:ext cx="6053968" cy="2299773"/>
          </a:xfrm>
          <a:prstGeom prst="rect">
            <a:avLst/>
          </a:prstGeom>
        </p:spPr>
      </p:pic>
    </p:spTree>
    <p:extLst>
      <p:ext uri="{BB962C8B-B14F-4D97-AF65-F5344CB8AC3E}">
        <p14:creationId xmlns:p14="http://schemas.microsoft.com/office/powerpoint/2010/main" val="268527310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D07B6-07C2-4DFD-89DA-17EC2F824FAD}"/>
              </a:ext>
            </a:extLst>
          </p:cNvPr>
          <p:cNvSpPr>
            <a:spLocks noGrp="1"/>
          </p:cNvSpPr>
          <p:nvPr>
            <p:ph type="title"/>
          </p:nvPr>
        </p:nvSpPr>
        <p:spPr>
          <a:xfrm>
            <a:off x="2367916" y="184573"/>
            <a:ext cx="6318884" cy="725349"/>
          </a:xfrm>
        </p:spPr>
        <p:txBody>
          <a:bodyPr/>
          <a:lstStyle/>
          <a:p>
            <a:r>
              <a:rPr lang="en-US" dirty="0">
                <a:solidFill>
                  <a:srgbClr val="C00000"/>
                </a:solidFill>
              </a:rPr>
              <a:t>Creativity - Adventuring</a:t>
            </a:r>
            <a:endParaRPr lang="en-PK" dirty="0">
              <a:solidFill>
                <a:srgbClr val="C00000"/>
              </a:solidFill>
            </a:endParaRPr>
          </a:p>
        </p:txBody>
      </p:sp>
      <p:sp>
        <p:nvSpPr>
          <p:cNvPr id="3" name="Content Placeholder 2">
            <a:extLst>
              <a:ext uri="{FF2B5EF4-FFF2-40B4-BE49-F238E27FC236}">
                <a16:creationId xmlns:a16="http://schemas.microsoft.com/office/drawing/2014/main" id="{583BE054-9DD6-4FB1-8F04-6BB579042EC5}"/>
              </a:ext>
            </a:extLst>
          </p:cNvPr>
          <p:cNvSpPr>
            <a:spLocks noGrp="1"/>
          </p:cNvSpPr>
          <p:nvPr>
            <p:ph idx="1"/>
          </p:nvPr>
        </p:nvSpPr>
        <p:spPr>
          <a:xfrm>
            <a:off x="2396612" y="1074420"/>
            <a:ext cx="6587368" cy="3643572"/>
          </a:xfrm>
        </p:spPr>
        <p:txBody>
          <a:bodyPr>
            <a:normAutofit/>
          </a:bodyPr>
          <a:lstStyle/>
          <a:p>
            <a:pPr marL="0" indent="0">
              <a:buNone/>
            </a:pPr>
            <a:r>
              <a:rPr lang="en-US" sz="2400" dirty="0"/>
              <a:t>Adventuring occurs when individuals explore areas that are outside their comfort zone and perhaps even that of the organization. Adventuring should have as its goal the generation of new ideas to deal with uncertainty.</a:t>
            </a:r>
          </a:p>
          <a:p>
            <a:r>
              <a:rPr lang="en-US" sz="2000" dirty="0">
                <a:solidFill>
                  <a:srgbClr val="FF0000"/>
                </a:solidFill>
              </a:rPr>
              <a:t>Experimentation</a:t>
            </a:r>
          </a:p>
          <a:p>
            <a:r>
              <a:rPr lang="en-US" sz="2000" dirty="0">
                <a:solidFill>
                  <a:srgbClr val="FF0000"/>
                </a:solidFill>
              </a:rPr>
              <a:t>Introspection (working from what is already known)</a:t>
            </a:r>
          </a:p>
          <a:p>
            <a:r>
              <a:rPr lang="en-US" sz="2000" dirty="0">
                <a:solidFill>
                  <a:srgbClr val="FF0000"/>
                </a:solidFill>
              </a:rPr>
              <a:t>Scenario Making </a:t>
            </a:r>
            <a:r>
              <a:rPr lang="en-US" sz="1800" dirty="0">
                <a:solidFill>
                  <a:srgbClr val="FF0000"/>
                </a:solidFill>
              </a:rPr>
              <a:t>(thinking of various paths that innovations take)</a:t>
            </a:r>
            <a:r>
              <a:rPr lang="en-US" sz="1400" dirty="0"/>
              <a:t> </a:t>
            </a:r>
            <a:endParaRPr lang="en-PK" sz="2000" dirty="0">
              <a:solidFill>
                <a:srgbClr val="FF0000"/>
              </a:solidFill>
            </a:endParaRPr>
          </a:p>
        </p:txBody>
      </p:sp>
    </p:spTree>
    <p:extLst>
      <p:ext uri="{BB962C8B-B14F-4D97-AF65-F5344CB8AC3E}">
        <p14:creationId xmlns:p14="http://schemas.microsoft.com/office/powerpoint/2010/main" val="1564117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7DFC35-742F-4E1E-8FA9-40818142FDCB}"/>
              </a:ext>
            </a:extLst>
          </p:cNvPr>
          <p:cNvSpPr>
            <a:spLocks noGrp="1"/>
          </p:cNvSpPr>
          <p:nvPr>
            <p:ph type="title"/>
          </p:nvPr>
        </p:nvSpPr>
        <p:spPr/>
        <p:txBody>
          <a:bodyPr/>
          <a:lstStyle/>
          <a:p>
            <a:r>
              <a:rPr lang="en-US" dirty="0"/>
              <a:t>Creativity - Confrontation</a:t>
            </a:r>
            <a:endParaRPr lang="en-PK" dirty="0"/>
          </a:p>
        </p:txBody>
      </p:sp>
      <p:sp>
        <p:nvSpPr>
          <p:cNvPr id="3" name="Content Placeholder 2">
            <a:extLst>
              <a:ext uri="{FF2B5EF4-FFF2-40B4-BE49-F238E27FC236}">
                <a16:creationId xmlns:a16="http://schemas.microsoft.com/office/drawing/2014/main" id="{F5B76107-09BF-44EF-86CA-2129713E95B8}"/>
              </a:ext>
            </a:extLst>
          </p:cNvPr>
          <p:cNvSpPr>
            <a:spLocks noGrp="1"/>
          </p:cNvSpPr>
          <p:nvPr>
            <p:ph idx="1"/>
          </p:nvPr>
        </p:nvSpPr>
        <p:spPr>
          <a:xfrm>
            <a:off x="2396612" y="1209366"/>
            <a:ext cx="6587368" cy="3508626"/>
          </a:xfrm>
        </p:spPr>
        <p:txBody>
          <a:bodyPr/>
          <a:lstStyle/>
          <a:p>
            <a:pPr marL="0" indent="0">
              <a:buNone/>
            </a:pPr>
            <a:r>
              <a:rPr lang="en-US" b="1" dirty="0">
                <a:solidFill>
                  <a:srgbClr val="FF0000"/>
                </a:solidFill>
              </a:rPr>
              <a:t>Confronting</a:t>
            </a:r>
            <a:r>
              <a:rPr lang="en-US" dirty="0"/>
              <a:t> is a process that encourages deliberate debates among employees through such techniques as devil’s advocate or what if questioning. These debates can be conceptual or contextual. </a:t>
            </a:r>
            <a:endParaRPr lang="en-PK" dirty="0"/>
          </a:p>
        </p:txBody>
      </p:sp>
    </p:spTree>
    <p:extLst>
      <p:ext uri="{BB962C8B-B14F-4D97-AF65-F5344CB8AC3E}">
        <p14:creationId xmlns:p14="http://schemas.microsoft.com/office/powerpoint/2010/main" val="2750804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5DEA0-727D-451A-8D47-343A635B3446}"/>
              </a:ext>
            </a:extLst>
          </p:cNvPr>
          <p:cNvSpPr>
            <a:spLocks noGrp="1"/>
          </p:cNvSpPr>
          <p:nvPr>
            <p:ph type="title"/>
          </p:nvPr>
        </p:nvSpPr>
        <p:spPr/>
        <p:txBody>
          <a:bodyPr/>
          <a:lstStyle/>
          <a:p>
            <a:r>
              <a:rPr lang="en-US" b="1" dirty="0">
                <a:solidFill>
                  <a:srgbClr val="FF0000"/>
                </a:solidFill>
              </a:rPr>
              <a:t>Creativity – Portfolio of skills</a:t>
            </a:r>
            <a:endParaRPr lang="en-PK" b="1" dirty="0">
              <a:solidFill>
                <a:srgbClr val="FF0000"/>
              </a:solidFill>
            </a:endParaRPr>
          </a:p>
        </p:txBody>
      </p:sp>
      <p:sp>
        <p:nvSpPr>
          <p:cNvPr id="3" name="Content Placeholder 2">
            <a:extLst>
              <a:ext uri="{FF2B5EF4-FFF2-40B4-BE49-F238E27FC236}">
                <a16:creationId xmlns:a16="http://schemas.microsoft.com/office/drawing/2014/main" id="{F27605BB-9635-4AF7-B842-A525158E276D}"/>
              </a:ext>
            </a:extLst>
          </p:cNvPr>
          <p:cNvSpPr>
            <a:spLocks noGrp="1"/>
          </p:cNvSpPr>
          <p:nvPr>
            <p:ph idx="1"/>
          </p:nvPr>
        </p:nvSpPr>
        <p:spPr/>
        <p:txBody>
          <a:bodyPr>
            <a:normAutofit fontScale="92500" lnSpcReduction="20000"/>
          </a:bodyPr>
          <a:lstStyle/>
          <a:p>
            <a:pPr marL="0" indent="0">
              <a:buNone/>
            </a:pPr>
            <a:r>
              <a:rPr lang="en-US" dirty="0"/>
              <a:t>Creative employees are encouraged to stretch beyond their normal boundaries into new domains. Thus, while confronting asks employees to enter into debates based on skills they already have, this method encourages creativity by asking employees to learn new skills.</a:t>
            </a:r>
          </a:p>
          <a:p>
            <a:pPr marL="0" indent="0">
              <a:buNone/>
            </a:pPr>
            <a:r>
              <a:rPr lang="en-US" dirty="0"/>
              <a:t>Challenge can be resolve using cross-functional teams.</a:t>
            </a:r>
          </a:p>
          <a:p>
            <a:pPr marL="0" indent="0">
              <a:buNone/>
            </a:pPr>
            <a:r>
              <a:rPr lang="en-US" dirty="0"/>
              <a:t>How to integrate the FYPs?</a:t>
            </a:r>
            <a:endParaRPr lang="en-PK" dirty="0"/>
          </a:p>
        </p:txBody>
      </p:sp>
    </p:spTree>
    <p:extLst>
      <p:ext uri="{BB962C8B-B14F-4D97-AF65-F5344CB8AC3E}">
        <p14:creationId xmlns:p14="http://schemas.microsoft.com/office/powerpoint/2010/main" val="25103679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62D8F-609F-4127-A8F7-CBE568C5AB84}"/>
              </a:ext>
            </a:extLst>
          </p:cNvPr>
          <p:cNvSpPr>
            <a:spLocks noGrp="1"/>
          </p:cNvSpPr>
          <p:nvPr>
            <p:ph type="title"/>
          </p:nvPr>
        </p:nvSpPr>
        <p:spPr/>
        <p:txBody>
          <a:bodyPr/>
          <a:lstStyle/>
          <a:p>
            <a:r>
              <a:rPr lang="en-US" b="1" dirty="0">
                <a:solidFill>
                  <a:srgbClr val="FF0000"/>
                </a:solidFill>
              </a:rPr>
              <a:t>Objective</a:t>
            </a:r>
            <a:endParaRPr lang="en-PK" b="1" dirty="0">
              <a:solidFill>
                <a:srgbClr val="FF0000"/>
              </a:solidFill>
            </a:endParaRPr>
          </a:p>
        </p:txBody>
      </p:sp>
      <p:sp>
        <p:nvSpPr>
          <p:cNvPr id="3" name="Content Placeholder 2">
            <a:extLst>
              <a:ext uri="{FF2B5EF4-FFF2-40B4-BE49-F238E27FC236}">
                <a16:creationId xmlns:a16="http://schemas.microsoft.com/office/drawing/2014/main" id="{788282A0-178F-424A-AFB4-839D705B2C39}"/>
              </a:ext>
            </a:extLst>
          </p:cNvPr>
          <p:cNvSpPr>
            <a:spLocks noGrp="1"/>
          </p:cNvSpPr>
          <p:nvPr>
            <p:ph idx="1"/>
          </p:nvPr>
        </p:nvSpPr>
        <p:spPr/>
        <p:txBody>
          <a:bodyPr>
            <a:normAutofit fontScale="92500" lnSpcReduction="20000"/>
          </a:bodyPr>
          <a:lstStyle/>
          <a:p>
            <a:r>
              <a:rPr lang="en-US" dirty="0"/>
              <a:t>Overview</a:t>
            </a:r>
          </a:p>
          <a:p>
            <a:r>
              <a:rPr lang="en-US" dirty="0"/>
              <a:t>The pros and cons of internal innovation </a:t>
            </a:r>
          </a:p>
          <a:p>
            <a:r>
              <a:rPr lang="en-US" dirty="0"/>
              <a:t>Product innovation and process innovation </a:t>
            </a:r>
          </a:p>
          <a:p>
            <a:r>
              <a:rPr lang="en-US" dirty="0"/>
              <a:t>The basic steps in the planning process for innovation </a:t>
            </a:r>
          </a:p>
          <a:p>
            <a:r>
              <a:rPr lang="en-US" dirty="0"/>
              <a:t>The technology stages and their possibilities for innovation </a:t>
            </a:r>
          </a:p>
          <a:p>
            <a:r>
              <a:rPr lang="en-US" dirty="0"/>
              <a:t>The development of a climate for internal innovation</a:t>
            </a:r>
            <a:endParaRPr lang="en-PK" dirty="0"/>
          </a:p>
        </p:txBody>
      </p:sp>
    </p:spTree>
    <p:extLst>
      <p:ext uri="{BB962C8B-B14F-4D97-AF65-F5344CB8AC3E}">
        <p14:creationId xmlns:p14="http://schemas.microsoft.com/office/powerpoint/2010/main" val="3882892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92475-93EA-4A16-BB93-DCD3B556C371}"/>
              </a:ext>
            </a:extLst>
          </p:cNvPr>
          <p:cNvSpPr>
            <a:spLocks noGrp="1"/>
          </p:cNvSpPr>
          <p:nvPr>
            <p:ph type="title"/>
          </p:nvPr>
        </p:nvSpPr>
        <p:spPr/>
        <p:txBody>
          <a:bodyPr>
            <a:normAutofit fontScale="90000"/>
          </a:bodyPr>
          <a:lstStyle/>
          <a:p>
            <a:r>
              <a:rPr lang="en-US" dirty="0"/>
              <a:t>Organization-wide issues &amp; Political Issues</a:t>
            </a:r>
            <a:endParaRPr lang="en-PK" dirty="0"/>
          </a:p>
        </p:txBody>
      </p:sp>
      <p:sp>
        <p:nvSpPr>
          <p:cNvPr id="3" name="Content Placeholder 2">
            <a:extLst>
              <a:ext uri="{FF2B5EF4-FFF2-40B4-BE49-F238E27FC236}">
                <a16:creationId xmlns:a16="http://schemas.microsoft.com/office/drawing/2014/main" id="{20E2EBA4-0151-4445-A359-D9D51E73E7AB}"/>
              </a:ext>
            </a:extLst>
          </p:cNvPr>
          <p:cNvSpPr>
            <a:spLocks noGrp="1"/>
          </p:cNvSpPr>
          <p:nvPr>
            <p:ph idx="1"/>
          </p:nvPr>
        </p:nvSpPr>
        <p:spPr/>
        <p:txBody>
          <a:bodyPr>
            <a:normAutofit/>
          </a:bodyPr>
          <a:lstStyle/>
          <a:p>
            <a:pPr marL="0" indent="0">
              <a:lnSpc>
                <a:spcPct val="200000"/>
              </a:lnSpc>
              <a:buNone/>
            </a:pPr>
            <a:r>
              <a:rPr lang="en-US" dirty="0"/>
              <a:t>1. Communication (Knowledge sharing) </a:t>
            </a:r>
          </a:p>
          <a:p>
            <a:pPr marL="0" indent="0">
              <a:lnSpc>
                <a:spcPct val="200000"/>
              </a:lnSpc>
              <a:buNone/>
            </a:pPr>
            <a:r>
              <a:rPr lang="en-US" dirty="0"/>
              <a:t>2. Reward systems </a:t>
            </a:r>
          </a:p>
          <a:p>
            <a:pPr marL="0" indent="0">
              <a:lnSpc>
                <a:spcPct val="110000"/>
              </a:lnSpc>
              <a:buNone/>
            </a:pPr>
            <a:r>
              <a:rPr lang="en-US" dirty="0"/>
              <a:t>3. Organizational assumptions(planned Reviews)</a:t>
            </a:r>
            <a:endParaRPr lang="en-PK" dirty="0"/>
          </a:p>
        </p:txBody>
      </p:sp>
    </p:spTree>
    <p:extLst>
      <p:ext uri="{BB962C8B-B14F-4D97-AF65-F5344CB8AC3E}">
        <p14:creationId xmlns:p14="http://schemas.microsoft.com/office/powerpoint/2010/main" val="2017006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FEEDD-9A50-4006-9627-46C34BC0E9F9}"/>
              </a:ext>
            </a:extLst>
          </p:cNvPr>
          <p:cNvSpPr>
            <a:spLocks noGrp="1"/>
          </p:cNvSpPr>
          <p:nvPr>
            <p:ph type="title"/>
          </p:nvPr>
        </p:nvSpPr>
        <p:spPr/>
        <p:txBody>
          <a:bodyPr/>
          <a:lstStyle/>
          <a:p>
            <a:r>
              <a:rPr lang="en-US" dirty="0"/>
              <a:t>Innovation Planning Process</a:t>
            </a:r>
            <a:endParaRPr lang="en-PK" dirty="0"/>
          </a:p>
        </p:txBody>
      </p:sp>
      <p:sp>
        <p:nvSpPr>
          <p:cNvPr id="3" name="Content Placeholder 2">
            <a:extLst>
              <a:ext uri="{FF2B5EF4-FFF2-40B4-BE49-F238E27FC236}">
                <a16:creationId xmlns:a16="http://schemas.microsoft.com/office/drawing/2014/main" id="{A2C633B3-6475-49E7-976A-EFE06B60959B}"/>
              </a:ext>
            </a:extLst>
          </p:cNvPr>
          <p:cNvSpPr>
            <a:spLocks noGrp="1"/>
          </p:cNvSpPr>
          <p:nvPr>
            <p:ph idx="1"/>
          </p:nvPr>
        </p:nvSpPr>
        <p:spPr/>
        <p:txBody>
          <a:bodyPr/>
          <a:lstStyle/>
          <a:p>
            <a:pPr>
              <a:lnSpc>
                <a:spcPct val="200000"/>
              </a:lnSpc>
            </a:pPr>
            <a:r>
              <a:rPr lang="en-US" dirty="0"/>
              <a:t>Determine the Vision and Mission</a:t>
            </a:r>
          </a:p>
          <a:p>
            <a:pPr>
              <a:lnSpc>
                <a:spcPct val="200000"/>
              </a:lnSpc>
            </a:pPr>
            <a:r>
              <a:rPr lang="en-US" dirty="0"/>
              <a:t>Establish Goals and Objectives</a:t>
            </a:r>
          </a:p>
          <a:p>
            <a:pPr>
              <a:lnSpc>
                <a:spcPct val="200000"/>
              </a:lnSpc>
            </a:pPr>
            <a:r>
              <a:rPr lang="en-US" dirty="0"/>
              <a:t>Tactics and Actions</a:t>
            </a:r>
          </a:p>
          <a:p>
            <a:endParaRPr lang="en-PK" dirty="0"/>
          </a:p>
        </p:txBody>
      </p:sp>
    </p:spTree>
    <p:extLst>
      <p:ext uri="{BB962C8B-B14F-4D97-AF65-F5344CB8AC3E}">
        <p14:creationId xmlns:p14="http://schemas.microsoft.com/office/powerpoint/2010/main" val="2454211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A83762-F7E4-4016-BA98-D334D878C7FA}"/>
              </a:ext>
            </a:extLst>
          </p:cNvPr>
          <p:cNvSpPr>
            <a:spLocks noGrp="1"/>
          </p:cNvSpPr>
          <p:nvPr>
            <p:ph type="title"/>
          </p:nvPr>
        </p:nvSpPr>
        <p:spPr/>
        <p:txBody>
          <a:bodyPr/>
          <a:lstStyle/>
          <a:p>
            <a:r>
              <a:rPr lang="en-US" dirty="0"/>
              <a:t>Innovation Strategy</a:t>
            </a:r>
            <a:endParaRPr lang="en-PK" dirty="0"/>
          </a:p>
        </p:txBody>
      </p:sp>
      <p:pic>
        <p:nvPicPr>
          <p:cNvPr id="4" name="Picture 9">
            <a:extLst>
              <a:ext uri="{FF2B5EF4-FFF2-40B4-BE49-F238E27FC236}">
                <a16:creationId xmlns:a16="http://schemas.microsoft.com/office/drawing/2014/main" id="{811850EE-17BE-4F58-87FD-7335344AE3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6911"/>
          <a:stretch/>
        </p:blipFill>
        <p:spPr bwMode="auto">
          <a:xfrm>
            <a:off x="2583499" y="1161382"/>
            <a:ext cx="5630862" cy="3892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5162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1">
            <a:extLst>
              <a:ext uri="{FF2B5EF4-FFF2-40B4-BE49-F238E27FC236}">
                <a16:creationId xmlns:a16="http://schemas.microsoft.com/office/drawing/2014/main" id="{16121F5C-3D43-49FA-B895-98B3E381A661}"/>
              </a:ext>
            </a:extLst>
          </p:cNvPr>
          <p:cNvPicPr>
            <a:picLocks noChangeAspect="1" noChangeArrowheads="1"/>
          </p:cNvPicPr>
          <p:nvPr/>
        </p:nvPicPr>
        <p:blipFill>
          <a:blip r:embed="rId2">
            <a:lum bright="72000"/>
            <a:extLst>
              <a:ext uri="{28A0092B-C50C-407E-A947-70E740481C1C}">
                <a14:useLocalDpi xmlns:a14="http://schemas.microsoft.com/office/drawing/2010/main" val="0"/>
              </a:ext>
            </a:extLst>
          </a:blip>
          <a:srcRect/>
          <a:stretch>
            <a:fillRect/>
          </a:stretch>
        </p:blipFill>
        <p:spPr bwMode="auto">
          <a:xfrm>
            <a:off x="1220391" y="1121569"/>
            <a:ext cx="6703219" cy="3729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C9E631FE-B6E9-4854-A250-022A318C0B46}"/>
              </a:ext>
            </a:extLst>
          </p:cNvPr>
          <p:cNvSpPr>
            <a:spLocks noGrp="1"/>
          </p:cNvSpPr>
          <p:nvPr>
            <p:ph type="title" idx="4294967295"/>
          </p:nvPr>
        </p:nvSpPr>
        <p:spPr>
          <a:gradFill flip="none">
            <a:gsLst>
              <a:gs pos="0">
                <a:srgbClr val="3366CC">
                  <a:shade val="30000"/>
                  <a:satMod val="115000"/>
                </a:srgbClr>
              </a:gs>
              <a:gs pos="50000">
                <a:srgbClr val="3366CC">
                  <a:shade val="67500"/>
                  <a:satMod val="115000"/>
                </a:srgbClr>
              </a:gs>
              <a:gs pos="100000">
                <a:srgbClr val="3366CC">
                  <a:shade val="100000"/>
                  <a:satMod val="115000"/>
                </a:srgbClr>
              </a:gs>
            </a:gsLst>
            <a:lin ang="16200000"/>
            <a:tileRect/>
          </a:gradFill>
        </p:spPr>
        <p:txBody>
          <a:bodyPr/>
          <a:lstStyle/>
          <a:p>
            <a:pPr>
              <a:defRPr/>
            </a:pPr>
            <a:r>
              <a:rPr lang="en-US" dirty="0">
                <a:effectLst/>
                <a:latin typeface="Arial" charset="0"/>
              </a:rPr>
              <a:t>Innovation Across the Product Life Cycle</a:t>
            </a:r>
          </a:p>
        </p:txBody>
      </p:sp>
      <p:sp>
        <p:nvSpPr>
          <p:cNvPr id="29" name="Content Placeholder 28">
            <a:extLst>
              <a:ext uri="{FF2B5EF4-FFF2-40B4-BE49-F238E27FC236}">
                <a16:creationId xmlns:a16="http://schemas.microsoft.com/office/drawing/2014/main" id="{9EEF671B-6B92-4697-A8EE-987CB1919D48}"/>
              </a:ext>
            </a:extLst>
          </p:cNvPr>
          <p:cNvSpPr>
            <a:spLocks noGrp="1"/>
          </p:cNvSpPr>
          <p:nvPr>
            <p:ph idx="4294967295"/>
          </p:nvPr>
        </p:nvSpPr>
        <p:spPr>
          <a:xfrm>
            <a:off x="1326356" y="1121569"/>
            <a:ext cx="1657350" cy="2552700"/>
          </a:xfrm>
        </p:spPr>
        <p:txBody>
          <a:bodyPr vert="horz" wrap="square" lIns="0" tIns="45720" rIns="0" bIns="0" numCol="1" anchor="t" anchorCtr="0" compatLnSpc="1">
            <a:prstTxWarp prst="textNoShape">
              <a:avLst/>
            </a:prstTxWarp>
          </a:bodyPr>
          <a:lstStyle/>
          <a:p>
            <a:pPr algn="ctr">
              <a:spcBef>
                <a:spcPts val="600"/>
              </a:spcBef>
              <a:buNone/>
              <a:defRPr/>
            </a:pPr>
            <a:r>
              <a:rPr lang="en-US" sz="1800" b="1" u="sng" dirty="0">
                <a:solidFill>
                  <a:schemeClr val="tx1"/>
                </a:solidFill>
                <a:latin typeface="+mn-lt"/>
              </a:rPr>
              <a:t>Launch</a:t>
            </a:r>
          </a:p>
          <a:p>
            <a:pPr marL="102870" indent="-102870">
              <a:spcBef>
                <a:spcPts val="600"/>
              </a:spcBef>
              <a:defRPr/>
            </a:pPr>
            <a:r>
              <a:rPr lang="en-US" sz="1350" dirty="0">
                <a:solidFill>
                  <a:schemeClr val="tx1"/>
                </a:solidFill>
                <a:latin typeface="+mn-lt"/>
              </a:rPr>
              <a:t>Intense design    and development</a:t>
            </a:r>
          </a:p>
          <a:p>
            <a:pPr marL="102870" indent="-102870">
              <a:spcBef>
                <a:spcPts val="600"/>
              </a:spcBef>
              <a:defRPr/>
            </a:pPr>
            <a:r>
              <a:rPr lang="en-US" sz="1350" dirty="0">
                <a:solidFill>
                  <a:schemeClr val="tx1"/>
                </a:solidFill>
                <a:latin typeface="+mn-lt"/>
              </a:rPr>
              <a:t>May need SC process innovation</a:t>
            </a:r>
          </a:p>
        </p:txBody>
      </p:sp>
      <p:sp>
        <p:nvSpPr>
          <p:cNvPr id="5" name="Slide Number Placeholder 4">
            <a:extLst>
              <a:ext uri="{FF2B5EF4-FFF2-40B4-BE49-F238E27FC236}">
                <a16:creationId xmlns:a16="http://schemas.microsoft.com/office/drawing/2014/main" id="{DC8AFB58-80DC-4F9E-A72C-3E0BC977DE69}"/>
              </a:ext>
            </a:extLst>
          </p:cNvPr>
          <p:cNvSpPr>
            <a:spLocks noGrp="1"/>
          </p:cNvSpPr>
          <p:nvPr>
            <p:ph type="sldNum" sz="quarter" idx="11"/>
          </p:nvPr>
        </p:nvSpPr>
        <p:spPr/>
        <p:txBody>
          <a:bodyPr/>
          <a:lstStyle>
            <a:lvl1pPr eaLnBrk="0" hangingPunct="0">
              <a:defRPr sz="750">
                <a:solidFill>
                  <a:schemeClr val="tx1"/>
                </a:solidFill>
                <a:latin typeface="Arial" panose="020B0604020202020204" pitchFamily="34" charset="0"/>
              </a:defRPr>
            </a:lvl1pPr>
            <a:lvl2pPr marL="557213" indent="-214313" eaLnBrk="0" hangingPunct="0">
              <a:defRPr sz="750">
                <a:solidFill>
                  <a:schemeClr val="tx1"/>
                </a:solidFill>
                <a:latin typeface="Arial" panose="020B0604020202020204" pitchFamily="34" charset="0"/>
              </a:defRPr>
            </a:lvl2pPr>
            <a:lvl3pPr marL="857250" indent="-171450" eaLnBrk="0" hangingPunct="0">
              <a:defRPr sz="750">
                <a:solidFill>
                  <a:schemeClr val="tx1"/>
                </a:solidFill>
                <a:latin typeface="Arial" panose="020B0604020202020204" pitchFamily="34" charset="0"/>
              </a:defRPr>
            </a:lvl3pPr>
            <a:lvl4pPr marL="1200150" indent="-171450" eaLnBrk="0" hangingPunct="0">
              <a:defRPr sz="750">
                <a:solidFill>
                  <a:schemeClr val="tx1"/>
                </a:solidFill>
                <a:latin typeface="Arial" panose="020B0604020202020204" pitchFamily="34" charset="0"/>
              </a:defRPr>
            </a:lvl4pPr>
            <a:lvl5pPr marL="1543050" indent="-171450" eaLnBrk="0" hangingPunct="0">
              <a:defRPr sz="750">
                <a:solidFill>
                  <a:schemeClr val="tx1"/>
                </a:solidFill>
                <a:latin typeface="Arial" panose="020B0604020202020204" pitchFamily="34" charset="0"/>
              </a:defRPr>
            </a:lvl5pPr>
            <a:lvl6pPr marL="1885950" indent="-171450" eaLnBrk="0" fontAlgn="base" hangingPunct="0">
              <a:spcBef>
                <a:spcPct val="0"/>
              </a:spcBef>
              <a:spcAft>
                <a:spcPct val="0"/>
              </a:spcAft>
              <a:defRPr sz="750">
                <a:solidFill>
                  <a:schemeClr val="tx1"/>
                </a:solidFill>
                <a:latin typeface="Arial" panose="020B0604020202020204" pitchFamily="34" charset="0"/>
              </a:defRPr>
            </a:lvl6pPr>
            <a:lvl7pPr marL="2228850" indent="-171450" eaLnBrk="0" fontAlgn="base" hangingPunct="0">
              <a:spcBef>
                <a:spcPct val="0"/>
              </a:spcBef>
              <a:spcAft>
                <a:spcPct val="0"/>
              </a:spcAft>
              <a:defRPr sz="750">
                <a:solidFill>
                  <a:schemeClr val="tx1"/>
                </a:solidFill>
                <a:latin typeface="Arial" panose="020B0604020202020204" pitchFamily="34" charset="0"/>
              </a:defRPr>
            </a:lvl7pPr>
            <a:lvl8pPr marL="2571750" indent="-171450" eaLnBrk="0" fontAlgn="base" hangingPunct="0">
              <a:spcBef>
                <a:spcPct val="0"/>
              </a:spcBef>
              <a:spcAft>
                <a:spcPct val="0"/>
              </a:spcAft>
              <a:defRPr sz="750">
                <a:solidFill>
                  <a:schemeClr val="tx1"/>
                </a:solidFill>
                <a:latin typeface="Arial" panose="020B0604020202020204" pitchFamily="34" charset="0"/>
              </a:defRPr>
            </a:lvl8pPr>
            <a:lvl9pPr marL="2914650" indent="-171450" eaLnBrk="0" fontAlgn="base" hangingPunct="0">
              <a:spcBef>
                <a:spcPct val="0"/>
              </a:spcBef>
              <a:spcAft>
                <a:spcPct val="0"/>
              </a:spcAft>
              <a:defRPr sz="750">
                <a:solidFill>
                  <a:schemeClr val="tx1"/>
                </a:solidFill>
                <a:latin typeface="Arial" panose="020B0604020202020204" pitchFamily="34" charset="0"/>
              </a:defRPr>
            </a:lvl9pPr>
          </a:lstStyle>
          <a:p>
            <a:pPr defTabSz="685800" eaLnBrk="1" fontAlgn="base" hangingPunct="1">
              <a:spcBef>
                <a:spcPct val="0"/>
              </a:spcBef>
              <a:spcAft>
                <a:spcPct val="0"/>
              </a:spcAft>
            </a:pPr>
            <a:r>
              <a:rPr lang="en-US" altLang="en-PK">
                <a:solidFill>
                  <a:srgbClr val="000000"/>
                </a:solidFill>
              </a:rPr>
              <a:t>4–</a:t>
            </a:r>
            <a:fld id="{BE93C893-F899-4FB3-A589-FB432EE36451}" type="slidenum">
              <a:rPr lang="en-US" altLang="en-PK">
                <a:solidFill>
                  <a:srgbClr val="000000"/>
                </a:solidFill>
              </a:rPr>
              <a:pPr defTabSz="685800" eaLnBrk="1" fontAlgn="base" hangingPunct="1">
                <a:spcBef>
                  <a:spcPct val="0"/>
                </a:spcBef>
                <a:spcAft>
                  <a:spcPct val="0"/>
                </a:spcAft>
              </a:pPr>
              <a:t>23</a:t>
            </a:fld>
            <a:endParaRPr lang="en-US" altLang="en-PK">
              <a:solidFill>
                <a:srgbClr val="000000"/>
              </a:solidFill>
            </a:endParaRPr>
          </a:p>
        </p:txBody>
      </p:sp>
      <p:sp>
        <p:nvSpPr>
          <p:cNvPr id="30" name="Content Placeholder 28">
            <a:extLst>
              <a:ext uri="{FF2B5EF4-FFF2-40B4-BE49-F238E27FC236}">
                <a16:creationId xmlns:a16="http://schemas.microsoft.com/office/drawing/2014/main" id="{7AD2AE35-6AA5-461B-BA75-909241101C29}"/>
              </a:ext>
            </a:extLst>
          </p:cNvPr>
          <p:cNvSpPr txBox="1">
            <a:spLocks/>
          </p:cNvSpPr>
          <p:nvPr/>
        </p:nvSpPr>
        <p:spPr bwMode="auto">
          <a:xfrm>
            <a:off x="6298406" y="1121569"/>
            <a:ext cx="1657350" cy="2552700"/>
          </a:xfrm>
          <a:prstGeom prst="rect">
            <a:avLst/>
          </a:prstGeom>
          <a:noFill/>
          <a:ln w="9525">
            <a:noFill/>
            <a:miter lim="800000"/>
            <a:headEnd/>
            <a:tailEnd/>
          </a:ln>
        </p:spPr>
        <p:txBody>
          <a:bodyPr lIns="0" rIns="0" bIns="0"/>
          <a:lstStyle/>
          <a:p>
            <a:pPr marL="166688" indent="-166688" algn="ctr" defTabSz="685800" eaLnBrk="0" fontAlgn="base" hangingPunct="0">
              <a:spcBef>
                <a:spcPts val="600"/>
              </a:spcBef>
              <a:spcAft>
                <a:spcPct val="0"/>
              </a:spcAft>
              <a:defRPr/>
            </a:pPr>
            <a:r>
              <a:rPr lang="en-US" b="1" u="sng" kern="0" dirty="0">
                <a:solidFill>
                  <a:srgbClr val="000000"/>
                </a:solidFill>
                <a:latin typeface="Arial" panose="020B0604020202020204" pitchFamily="34" charset="0"/>
              </a:rPr>
              <a:t>Decline</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Market/technology changes</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Pressure to reduce cost and capacity</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Incremental projects to extend life</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Introduction of next generation products</a:t>
            </a:r>
          </a:p>
          <a:p>
            <a:pPr marL="102870" indent="-102870" defTabSz="685800" eaLnBrk="0" fontAlgn="base" hangingPunct="0">
              <a:spcBef>
                <a:spcPts val="600"/>
              </a:spcBef>
              <a:spcAft>
                <a:spcPct val="0"/>
              </a:spcAft>
              <a:buFontTx/>
              <a:buChar char="•"/>
              <a:defRPr/>
            </a:pPr>
            <a:endParaRPr lang="en-US" sz="1350" kern="0" dirty="0">
              <a:solidFill>
                <a:srgbClr val="000000"/>
              </a:solidFill>
              <a:latin typeface="Arial" panose="020B0604020202020204" pitchFamily="34" charset="0"/>
            </a:endParaRPr>
          </a:p>
        </p:txBody>
      </p:sp>
      <p:sp>
        <p:nvSpPr>
          <p:cNvPr id="31" name="Content Placeholder 28">
            <a:extLst>
              <a:ext uri="{FF2B5EF4-FFF2-40B4-BE49-F238E27FC236}">
                <a16:creationId xmlns:a16="http://schemas.microsoft.com/office/drawing/2014/main" id="{E21CB30B-DBBF-48A3-AA09-A29178DB4DB3}"/>
              </a:ext>
            </a:extLst>
          </p:cNvPr>
          <p:cNvSpPr txBox="1">
            <a:spLocks/>
          </p:cNvSpPr>
          <p:nvPr/>
        </p:nvSpPr>
        <p:spPr bwMode="auto">
          <a:xfrm>
            <a:off x="4632722" y="1121569"/>
            <a:ext cx="1657350" cy="2552700"/>
          </a:xfrm>
          <a:prstGeom prst="rect">
            <a:avLst/>
          </a:prstGeom>
          <a:noFill/>
          <a:ln w="9525">
            <a:noFill/>
            <a:miter lim="800000"/>
            <a:headEnd/>
            <a:tailEnd/>
          </a:ln>
        </p:spPr>
        <p:txBody>
          <a:bodyPr lIns="0" rIns="0" bIns="0"/>
          <a:lstStyle/>
          <a:p>
            <a:pPr marL="166688" indent="-166688" algn="ctr" defTabSz="685800" eaLnBrk="0" fontAlgn="base" hangingPunct="0">
              <a:spcBef>
                <a:spcPts val="600"/>
              </a:spcBef>
              <a:spcAft>
                <a:spcPct val="0"/>
              </a:spcAft>
              <a:defRPr/>
            </a:pPr>
            <a:r>
              <a:rPr lang="en-US" b="1" u="sng" kern="0" dirty="0">
                <a:solidFill>
                  <a:srgbClr val="000000"/>
                </a:solidFill>
                <a:latin typeface="Arial" panose="020B0604020202020204" pitchFamily="34" charset="0"/>
              </a:rPr>
              <a:t>Maturity</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Demand stabilizes</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Product stabilizes</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Emphasis on cost</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Process innovation needed to increase SC efficiency</a:t>
            </a:r>
          </a:p>
        </p:txBody>
      </p:sp>
      <p:sp>
        <p:nvSpPr>
          <p:cNvPr id="32" name="Content Placeholder 28">
            <a:extLst>
              <a:ext uri="{FF2B5EF4-FFF2-40B4-BE49-F238E27FC236}">
                <a16:creationId xmlns:a16="http://schemas.microsoft.com/office/drawing/2014/main" id="{084425D4-AB3E-4AB9-8868-1816445F016F}"/>
              </a:ext>
            </a:extLst>
          </p:cNvPr>
          <p:cNvSpPr txBox="1">
            <a:spLocks/>
          </p:cNvSpPr>
          <p:nvPr/>
        </p:nvSpPr>
        <p:spPr bwMode="auto">
          <a:xfrm>
            <a:off x="2914650" y="1121569"/>
            <a:ext cx="1710929" cy="2552700"/>
          </a:xfrm>
          <a:prstGeom prst="rect">
            <a:avLst/>
          </a:prstGeom>
          <a:noFill/>
          <a:ln w="9525">
            <a:noFill/>
            <a:miter lim="800000"/>
            <a:headEnd/>
            <a:tailEnd/>
          </a:ln>
        </p:spPr>
        <p:txBody>
          <a:bodyPr lIns="0" rIns="0" bIns="0"/>
          <a:lstStyle/>
          <a:p>
            <a:pPr marL="166688" indent="-166688" algn="ctr" defTabSz="685800" eaLnBrk="0" fontAlgn="base" hangingPunct="0">
              <a:spcBef>
                <a:spcPts val="600"/>
              </a:spcBef>
              <a:spcAft>
                <a:spcPct val="0"/>
              </a:spcAft>
              <a:defRPr/>
            </a:pPr>
            <a:r>
              <a:rPr lang="en-US" b="1" u="sng" kern="0" dirty="0">
                <a:solidFill>
                  <a:srgbClr val="000000"/>
                </a:solidFill>
                <a:latin typeface="Arial" panose="020B0604020202020204" pitchFamily="34" charset="0"/>
              </a:rPr>
              <a:t>Growth</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Customer data aids in the refinement of product</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Product changes, but moving toward standardization</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charset="0"/>
              </a:rPr>
              <a:t>Process innovation postponed</a:t>
            </a:r>
          </a:p>
          <a:p>
            <a:pPr marL="102870" indent="-102870" defTabSz="685800" eaLnBrk="0" fontAlgn="base" hangingPunct="0">
              <a:spcBef>
                <a:spcPts val="600"/>
              </a:spcBef>
              <a:spcAft>
                <a:spcPct val="0"/>
              </a:spcAft>
              <a:buFontTx/>
              <a:buChar char="•"/>
              <a:defRPr/>
            </a:pPr>
            <a:r>
              <a:rPr lang="en-US" sz="1350" kern="0" dirty="0">
                <a:solidFill>
                  <a:srgbClr val="000000"/>
                </a:solidFill>
                <a:latin typeface="Arial" panose="020B0604020202020204" pitchFamily="34" charset="0"/>
              </a:rPr>
              <a:t>SC flexibility due to high mix/low volume, increasing capacity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FB7D08-A18A-48A3-9FF6-80165C371D87}"/>
              </a:ext>
            </a:extLst>
          </p:cNvPr>
          <p:cNvSpPr>
            <a:spLocks noGrp="1"/>
          </p:cNvSpPr>
          <p:nvPr>
            <p:ph type="title"/>
          </p:nvPr>
        </p:nvSpPr>
        <p:spPr/>
        <p:txBody>
          <a:bodyPr/>
          <a:lstStyle/>
          <a:p>
            <a:endParaRPr lang="en-PK"/>
          </a:p>
        </p:txBody>
      </p:sp>
      <p:sp>
        <p:nvSpPr>
          <p:cNvPr id="6" name="Content Placeholder 5">
            <a:extLst>
              <a:ext uri="{FF2B5EF4-FFF2-40B4-BE49-F238E27FC236}">
                <a16:creationId xmlns:a16="http://schemas.microsoft.com/office/drawing/2014/main" id="{CA7D58E2-BE43-4765-A388-300DD5B74413}"/>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C4E1CE8D-6C11-4C28-B17B-7627DF990192}"/>
              </a:ext>
            </a:extLst>
          </p:cNvPr>
          <p:cNvPicPr>
            <a:picLocks noChangeAspect="1"/>
          </p:cNvPicPr>
          <p:nvPr/>
        </p:nvPicPr>
        <p:blipFill rotWithShape="1">
          <a:blip r:embed="rId2"/>
          <a:srcRect l="28125" t="27916" r="28280" b="14028"/>
          <a:stretch/>
        </p:blipFill>
        <p:spPr>
          <a:xfrm>
            <a:off x="2510912" y="118708"/>
            <a:ext cx="6549268" cy="4906084"/>
          </a:xfrm>
          <a:prstGeom prst="rect">
            <a:avLst/>
          </a:prstGeom>
        </p:spPr>
      </p:pic>
    </p:spTree>
    <p:extLst>
      <p:ext uri="{BB962C8B-B14F-4D97-AF65-F5344CB8AC3E}">
        <p14:creationId xmlns:p14="http://schemas.microsoft.com/office/powerpoint/2010/main" val="345472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3D870-1FDC-4446-8477-B2FC540A0EF1}"/>
              </a:ext>
            </a:extLst>
          </p:cNvPr>
          <p:cNvSpPr>
            <a:spLocks noGrp="1"/>
          </p:cNvSpPr>
          <p:nvPr>
            <p:ph type="title"/>
          </p:nvPr>
        </p:nvSpPr>
        <p:spPr>
          <a:xfrm>
            <a:off x="685800" y="1826896"/>
            <a:ext cx="7772400" cy="1021556"/>
          </a:xfrm>
        </p:spPr>
        <p:txBody>
          <a:bodyPr/>
          <a:lstStyle/>
          <a:p>
            <a:pPr algn="ctr"/>
            <a:r>
              <a:rPr lang="en-US" dirty="0">
                <a:solidFill>
                  <a:srgbClr val="C00000"/>
                </a:solidFill>
              </a:rPr>
              <a:t>Innovation activity</a:t>
            </a:r>
            <a:endParaRPr lang="en-PK" dirty="0">
              <a:solidFill>
                <a:srgbClr val="C00000"/>
              </a:solidFill>
            </a:endParaRPr>
          </a:p>
        </p:txBody>
      </p:sp>
    </p:spTree>
    <p:extLst>
      <p:ext uri="{BB962C8B-B14F-4D97-AF65-F5344CB8AC3E}">
        <p14:creationId xmlns:p14="http://schemas.microsoft.com/office/powerpoint/2010/main" val="1091006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5E09C-912C-44B3-8047-13ADFFCEA9BD}"/>
              </a:ext>
            </a:extLst>
          </p:cNvPr>
          <p:cNvSpPr>
            <a:spLocks noGrp="1"/>
          </p:cNvSpPr>
          <p:nvPr>
            <p:ph type="title"/>
          </p:nvPr>
        </p:nvSpPr>
        <p:spPr>
          <a:xfrm>
            <a:off x="2367916" y="295142"/>
            <a:ext cx="6318884" cy="725349"/>
          </a:xfrm>
        </p:spPr>
        <p:txBody>
          <a:bodyPr/>
          <a:lstStyle/>
          <a:p>
            <a:r>
              <a:rPr lang="en-US" b="1" dirty="0">
                <a:solidFill>
                  <a:schemeClr val="accent6">
                    <a:lumMod val="75000"/>
                  </a:schemeClr>
                </a:solidFill>
              </a:rPr>
              <a:t>Innovation Categories</a:t>
            </a:r>
            <a:endParaRPr lang="en-PK" b="1" dirty="0">
              <a:solidFill>
                <a:schemeClr val="accent6">
                  <a:lumMod val="75000"/>
                </a:schemeClr>
              </a:solidFill>
            </a:endParaRPr>
          </a:p>
        </p:txBody>
      </p:sp>
      <p:sp>
        <p:nvSpPr>
          <p:cNvPr id="4" name="Content Placeholder 3">
            <a:extLst>
              <a:ext uri="{FF2B5EF4-FFF2-40B4-BE49-F238E27FC236}">
                <a16:creationId xmlns:a16="http://schemas.microsoft.com/office/drawing/2014/main" id="{4EF855CB-1208-4DA8-B03B-57B382A22957}"/>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811BFC59-0D12-48C4-87B6-C0F76E2BA7C6}"/>
              </a:ext>
            </a:extLst>
          </p:cNvPr>
          <p:cNvPicPr>
            <a:picLocks noChangeAspect="1"/>
          </p:cNvPicPr>
          <p:nvPr/>
        </p:nvPicPr>
        <p:blipFill rotWithShape="1">
          <a:blip r:embed="rId2"/>
          <a:srcRect l="34453" t="24652" r="18906" b="14167"/>
          <a:stretch/>
        </p:blipFill>
        <p:spPr>
          <a:xfrm>
            <a:off x="2954178" y="1277779"/>
            <a:ext cx="4947762" cy="3650736"/>
          </a:xfrm>
          <a:prstGeom prst="rect">
            <a:avLst/>
          </a:prstGeom>
        </p:spPr>
      </p:pic>
    </p:spTree>
    <p:extLst>
      <p:ext uri="{BB962C8B-B14F-4D97-AF65-F5344CB8AC3E}">
        <p14:creationId xmlns:p14="http://schemas.microsoft.com/office/powerpoint/2010/main" val="294570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B750B-293C-48CB-9458-3ACA1B6DB3AF}"/>
              </a:ext>
            </a:extLst>
          </p:cNvPr>
          <p:cNvSpPr>
            <a:spLocks noGrp="1"/>
          </p:cNvSpPr>
          <p:nvPr>
            <p:ph type="title"/>
          </p:nvPr>
        </p:nvSpPr>
        <p:spPr/>
        <p:txBody>
          <a:bodyPr/>
          <a:lstStyle/>
          <a:p>
            <a:r>
              <a:rPr lang="en-US" b="1" dirty="0">
                <a:solidFill>
                  <a:srgbClr val="C00000"/>
                </a:solidFill>
              </a:rPr>
              <a:t>The S-curve of Technological </a:t>
            </a:r>
            <a:endParaRPr lang="en-PK" b="1" dirty="0">
              <a:solidFill>
                <a:srgbClr val="C00000"/>
              </a:solidFill>
            </a:endParaRPr>
          </a:p>
        </p:txBody>
      </p:sp>
      <p:sp>
        <p:nvSpPr>
          <p:cNvPr id="4" name="Content Placeholder 3">
            <a:extLst>
              <a:ext uri="{FF2B5EF4-FFF2-40B4-BE49-F238E27FC236}">
                <a16:creationId xmlns:a16="http://schemas.microsoft.com/office/drawing/2014/main" id="{1D531BF7-4596-490D-B0ED-E782D3722873}"/>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1ED7F863-0CEA-462E-8A85-45E1E03F3BD3}"/>
              </a:ext>
            </a:extLst>
          </p:cNvPr>
          <p:cNvPicPr>
            <a:picLocks noChangeAspect="1"/>
          </p:cNvPicPr>
          <p:nvPr/>
        </p:nvPicPr>
        <p:blipFill rotWithShape="1">
          <a:blip r:embed="rId2"/>
          <a:srcRect l="36797" t="35139" r="31719" b="29583"/>
          <a:stretch/>
        </p:blipFill>
        <p:spPr>
          <a:xfrm>
            <a:off x="2390038" y="1230176"/>
            <a:ext cx="6106262" cy="3848613"/>
          </a:xfrm>
          <a:prstGeom prst="rect">
            <a:avLst/>
          </a:prstGeom>
        </p:spPr>
      </p:pic>
    </p:spTree>
    <p:extLst>
      <p:ext uri="{BB962C8B-B14F-4D97-AF65-F5344CB8AC3E}">
        <p14:creationId xmlns:p14="http://schemas.microsoft.com/office/powerpoint/2010/main" val="39227790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467F9-81C5-4D0E-ACBE-C8B88387ACCD}"/>
              </a:ext>
            </a:extLst>
          </p:cNvPr>
          <p:cNvSpPr>
            <a:spLocks noGrp="1"/>
          </p:cNvSpPr>
          <p:nvPr>
            <p:ph type="title"/>
          </p:nvPr>
        </p:nvSpPr>
        <p:spPr>
          <a:xfrm>
            <a:off x="2367916" y="298873"/>
            <a:ext cx="6318884" cy="725349"/>
          </a:xfrm>
        </p:spPr>
        <p:txBody>
          <a:bodyPr>
            <a:normAutofit fontScale="90000"/>
          </a:bodyPr>
          <a:lstStyle/>
          <a:p>
            <a:r>
              <a:rPr lang="en-US" b="1" dirty="0">
                <a:solidFill>
                  <a:srgbClr val="FF0000"/>
                </a:solidFill>
              </a:rPr>
              <a:t>Cyclical Innovation Process Model</a:t>
            </a:r>
            <a:endParaRPr lang="en-PK" b="1" dirty="0">
              <a:solidFill>
                <a:srgbClr val="FF0000"/>
              </a:solidFill>
            </a:endParaRPr>
          </a:p>
        </p:txBody>
      </p:sp>
      <p:sp>
        <p:nvSpPr>
          <p:cNvPr id="4" name="Content Placeholder 3">
            <a:extLst>
              <a:ext uri="{FF2B5EF4-FFF2-40B4-BE49-F238E27FC236}">
                <a16:creationId xmlns:a16="http://schemas.microsoft.com/office/drawing/2014/main" id="{B291F5F8-87AC-4733-96ED-9451561CA024}"/>
              </a:ext>
            </a:extLst>
          </p:cNvPr>
          <p:cNvSpPr>
            <a:spLocks noGrp="1"/>
          </p:cNvSpPr>
          <p:nvPr>
            <p:ph idx="1"/>
          </p:nvPr>
        </p:nvSpPr>
        <p:spPr/>
        <p:txBody>
          <a:bodyPr/>
          <a:lstStyle/>
          <a:p>
            <a:endParaRPr lang="en-PK"/>
          </a:p>
        </p:txBody>
      </p:sp>
      <p:pic>
        <p:nvPicPr>
          <p:cNvPr id="5" name="Picture 4">
            <a:extLst>
              <a:ext uri="{FF2B5EF4-FFF2-40B4-BE49-F238E27FC236}">
                <a16:creationId xmlns:a16="http://schemas.microsoft.com/office/drawing/2014/main" id="{C30ECE99-5240-49BD-8827-20BEB076B072}"/>
              </a:ext>
            </a:extLst>
          </p:cNvPr>
          <p:cNvPicPr>
            <a:picLocks noChangeAspect="1"/>
          </p:cNvPicPr>
          <p:nvPr/>
        </p:nvPicPr>
        <p:blipFill rotWithShape="1">
          <a:blip r:embed="rId2"/>
          <a:srcRect l="30469" t="29167" r="26329" b="9930"/>
          <a:stretch/>
        </p:blipFill>
        <p:spPr>
          <a:xfrm>
            <a:off x="2786063" y="1182476"/>
            <a:ext cx="4841558" cy="3839103"/>
          </a:xfrm>
          <a:prstGeom prst="rect">
            <a:avLst/>
          </a:prstGeom>
        </p:spPr>
      </p:pic>
    </p:spTree>
    <p:extLst>
      <p:ext uri="{BB962C8B-B14F-4D97-AF65-F5344CB8AC3E}">
        <p14:creationId xmlns:p14="http://schemas.microsoft.com/office/powerpoint/2010/main" val="27901144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96BAA-5F8B-47E4-92CA-0D0025A1F973}"/>
              </a:ext>
            </a:extLst>
          </p:cNvPr>
          <p:cNvSpPr>
            <a:spLocks noGrp="1"/>
          </p:cNvSpPr>
          <p:nvPr>
            <p:ph type="title"/>
          </p:nvPr>
        </p:nvSpPr>
        <p:spPr>
          <a:xfrm>
            <a:off x="533400" y="4286250"/>
            <a:ext cx="8229600" cy="857250"/>
          </a:xfrm>
        </p:spPr>
        <p:txBody>
          <a:bodyPr/>
          <a:lstStyle/>
          <a:p>
            <a:r>
              <a:rPr lang="en-US" b="1" dirty="0">
                <a:solidFill>
                  <a:srgbClr val="C00000"/>
                </a:solidFill>
              </a:rPr>
              <a:t>INNOVATE OR NOT TO INNOVATE</a:t>
            </a:r>
            <a:endParaRPr lang="en-PK" b="1" dirty="0">
              <a:solidFill>
                <a:srgbClr val="C00000"/>
              </a:solidFill>
            </a:endParaRPr>
          </a:p>
        </p:txBody>
      </p:sp>
      <p:pic>
        <p:nvPicPr>
          <p:cNvPr id="3074" name="Picture 2" descr="Why all Leaders should know about the &quot;Candle Problem&quot;">
            <a:extLst>
              <a:ext uri="{FF2B5EF4-FFF2-40B4-BE49-F238E27FC236}">
                <a16:creationId xmlns:a16="http://schemas.microsoft.com/office/drawing/2014/main" id="{F36B147F-5313-4072-8CA6-4BB4621AF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5058" y="0"/>
            <a:ext cx="4393883" cy="44349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30037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7D8E3-908F-453F-ABBF-85BF11E10A98}"/>
              </a:ext>
            </a:extLst>
          </p:cNvPr>
          <p:cNvSpPr>
            <a:spLocks noGrp="1"/>
          </p:cNvSpPr>
          <p:nvPr>
            <p:ph type="title"/>
          </p:nvPr>
        </p:nvSpPr>
        <p:spPr>
          <a:xfrm>
            <a:off x="2367916" y="336973"/>
            <a:ext cx="6318884" cy="725349"/>
          </a:xfrm>
        </p:spPr>
        <p:txBody>
          <a:bodyPr/>
          <a:lstStyle/>
          <a:p>
            <a:r>
              <a:rPr lang="en-US" dirty="0"/>
              <a:t>Factors that Favor Innovation</a:t>
            </a:r>
            <a:endParaRPr lang="en-PK" dirty="0"/>
          </a:p>
        </p:txBody>
      </p:sp>
      <p:sp>
        <p:nvSpPr>
          <p:cNvPr id="3" name="Content Placeholder 2">
            <a:extLst>
              <a:ext uri="{FF2B5EF4-FFF2-40B4-BE49-F238E27FC236}">
                <a16:creationId xmlns:a16="http://schemas.microsoft.com/office/drawing/2014/main" id="{8B2FD05A-FA9A-4C56-910D-DB08D7EF32C1}"/>
              </a:ext>
            </a:extLst>
          </p:cNvPr>
          <p:cNvSpPr>
            <a:spLocks noGrp="1"/>
          </p:cNvSpPr>
          <p:nvPr>
            <p:ph idx="1"/>
          </p:nvPr>
        </p:nvSpPr>
        <p:spPr/>
        <p:txBody>
          <a:bodyPr>
            <a:normAutofit/>
          </a:bodyPr>
          <a:lstStyle/>
          <a:p>
            <a:pPr marL="0" indent="0">
              <a:buNone/>
            </a:pPr>
            <a:r>
              <a:rPr lang="en-US" dirty="0"/>
              <a:t>1. Greater control of the process and the outcomes </a:t>
            </a:r>
          </a:p>
          <a:p>
            <a:pPr marL="0" indent="0">
              <a:buNone/>
            </a:pPr>
            <a:r>
              <a:rPr lang="en-US" dirty="0"/>
              <a:t>2. Greater understanding of the technology produced and how to apply it </a:t>
            </a:r>
          </a:p>
          <a:p>
            <a:pPr marL="0" indent="0">
              <a:buNone/>
            </a:pPr>
            <a:r>
              <a:rPr lang="en-US" dirty="0"/>
              <a:t>3. Greater ability to potentially develop the next generation of technology </a:t>
            </a:r>
          </a:p>
          <a:p>
            <a:pPr marL="0" indent="0">
              <a:buNone/>
            </a:pPr>
            <a:r>
              <a:rPr lang="en-US" dirty="0"/>
              <a:t>4. Greater profit potential as a first mover</a:t>
            </a:r>
            <a:endParaRPr lang="en-PK" dirty="0"/>
          </a:p>
        </p:txBody>
      </p:sp>
    </p:spTree>
    <p:extLst>
      <p:ext uri="{BB962C8B-B14F-4D97-AF65-F5344CB8AC3E}">
        <p14:creationId xmlns:p14="http://schemas.microsoft.com/office/powerpoint/2010/main" val="1093550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20AF1-1007-4FF4-9A46-DDED718BA957}"/>
              </a:ext>
            </a:extLst>
          </p:cNvPr>
          <p:cNvSpPr>
            <a:spLocks noGrp="1"/>
          </p:cNvSpPr>
          <p:nvPr>
            <p:ph type="title"/>
          </p:nvPr>
        </p:nvSpPr>
        <p:spPr/>
        <p:txBody>
          <a:bodyPr>
            <a:normAutofit fontScale="90000"/>
          </a:bodyPr>
          <a:lstStyle/>
          <a:p>
            <a:r>
              <a:rPr lang="en-US" b="1" dirty="0">
                <a:solidFill>
                  <a:srgbClr val="C00000"/>
                </a:solidFill>
              </a:rPr>
              <a:t>Factors that discourage innovation</a:t>
            </a:r>
            <a:endParaRPr lang="en-PK" b="1" dirty="0">
              <a:solidFill>
                <a:srgbClr val="C00000"/>
              </a:solidFill>
            </a:endParaRPr>
          </a:p>
        </p:txBody>
      </p:sp>
      <p:sp>
        <p:nvSpPr>
          <p:cNvPr id="3" name="Content Placeholder 2">
            <a:extLst>
              <a:ext uri="{FF2B5EF4-FFF2-40B4-BE49-F238E27FC236}">
                <a16:creationId xmlns:a16="http://schemas.microsoft.com/office/drawing/2014/main" id="{3CD1EA0D-9C02-425B-8AC8-3A1C470D3B9F}"/>
              </a:ext>
            </a:extLst>
          </p:cNvPr>
          <p:cNvSpPr>
            <a:spLocks noGrp="1"/>
          </p:cNvSpPr>
          <p:nvPr>
            <p:ph idx="1"/>
          </p:nvPr>
        </p:nvSpPr>
        <p:spPr/>
        <p:txBody>
          <a:bodyPr>
            <a:normAutofit fontScale="77500" lnSpcReduction="20000"/>
          </a:bodyPr>
          <a:lstStyle/>
          <a:p>
            <a:pPr marL="0" indent="0">
              <a:buNone/>
            </a:pPr>
            <a:r>
              <a:rPr lang="en-US" dirty="0"/>
              <a:t>1. The time required for an internal development strategy is greater. If a new product is purchased, it is almost immediately available to the firm. However, if it is developed internally, the process may take years to develop the new processes and to market the new product. </a:t>
            </a:r>
          </a:p>
          <a:p>
            <a:pPr marL="0" indent="0">
              <a:buNone/>
            </a:pPr>
            <a:r>
              <a:rPr lang="en-US" dirty="0"/>
              <a:t>2. There is a greater risk of failure to develop the right product at the right time. </a:t>
            </a:r>
          </a:p>
          <a:p>
            <a:pPr marL="0" indent="0">
              <a:buNone/>
            </a:pPr>
            <a:r>
              <a:rPr lang="en-US" dirty="0"/>
              <a:t>3. Keeping a pipeline of new products and/or processes is difficult at best. There is always the danger that another firm will enter the market first</a:t>
            </a:r>
            <a:endParaRPr lang="en-PK" dirty="0"/>
          </a:p>
        </p:txBody>
      </p:sp>
    </p:spTree>
    <p:extLst>
      <p:ext uri="{BB962C8B-B14F-4D97-AF65-F5344CB8AC3E}">
        <p14:creationId xmlns:p14="http://schemas.microsoft.com/office/powerpoint/2010/main" val="1489625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1A3A3-B495-4DF8-BD16-C0E9BD84F740}"/>
              </a:ext>
            </a:extLst>
          </p:cNvPr>
          <p:cNvSpPr>
            <a:spLocks noGrp="1"/>
          </p:cNvSpPr>
          <p:nvPr>
            <p:ph type="title"/>
          </p:nvPr>
        </p:nvSpPr>
        <p:spPr/>
        <p:txBody>
          <a:bodyPr/>
          <a:lstStyle/>
          <a:p>
            <a:r>
              <a:rPr lang="en-US" b="1" dirty="0">
                <a:solidFill>
                  <a:srgbClr val="C00000"/>
                </a:solidFill>
              </a:rPr>
              <a:t>Types of Innovation </a:t>
            </a:r>
            <a:endParaRPr lang="en-PK" b="1" dirty="0">
              <a:solidFill>
                <a:srgbClr val="C00000"/>
              </a:solidFill>
            </a:endParaRPr>
          </a:p>
        </p:txBody>
      </p:sp>
      <p:pic>
        <p:nvPicPr>
          <p:cNvPr id="2050" name="Picture 2" descr="product vs process innovation">
            <a:extLst>
              <a:ext uri="{FF2B5EF4-FFF2-40B4-BE49-F238E27FC236}">
                <a16:creationId xmlns:a16="http://schemas.microsoft.com/office/drawing/2014/main" id="{1723BBDE-2935-47A4-BF82-A057F1E0C5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55" b="8477"/>
          <a:stretch/>
        </p:blipFill>
        <p:spPr bwMode="auto">
          <a:xfrm>
            <a:off x="2468879" y="1229310"/>
            <a:ext cx="6240043" cy="34931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381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5_Project Management 5e. - Gray and Larson">
  <a:themeElements>
    <a:clrScheme name="Project Management 5e. - Gray and Lars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15_Project Management 5e. - Gray and Larson">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FF0000"/>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rgbClr val="FF0000"/>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000" b="0" i="0" u="none" strike="noStrike" cap="none" normalizeH="0" baseline="0" smtClean="0">
            <a:ln>
              <a:noFill/>
            </a:ln>
            <a:solidFill>
              <a:schemeClr val="tx1"/>
            </a:solidFill>
            <a:effectLst/>
            <a:latin typeface="Arial" charset="0"/>
          </a:defRPr>
        </a:defPPr>
      </a:lstStyle>
    </a:lnDef>
  </a:objectDefaults>
  <a:extraClrSchemeLst>
    <a:extraClrScheme>
      <a:clrScheme name="Project Management 5e. - Gray and Larso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Project Management 5e. - Gray and Larso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roject Management 5e. - Gray and Larso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roject Management 5e. - Gray and Larso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roject Management 5e. - Gray and Lars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roject Management 5e. - Gray and Lars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Project Management 5e. - Gray and Lars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704</Words>
  <Application>Microsoft Office PowerPoint</Application>
  <PresentationFormat>On-screen Show (16:9)</PresentationFormat>
  <Paragraphs>90</Paragraphs>
  <Slides>25</Slides>
  <Notes>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25</vt:i4>
      </vt:variant>
    </vt:vector>
  </HeadingPairs>
  <TitlesOfParts>
    <vt:vector size="31" baseType="lpstr">
      <vt:lpstr>Arial</vt:lpstr>
      <vt:lpstr>Calibri</vt:lpstr>
      <vt:lpstr>Tahoma</vt:lpstr>
      <vt:lpstr>Times New Roman</vt:lpstr>
      <vt:lpstr>Office Theme</vt:lpstr>
      <vt:lpstr>15_Project Management 5e. - Gray and Larson</vt:lpstr>
      <vt:lpstr>INNOVATION : Planning</vt:lpstr>
      <vt:lpstr>Objective</vt:lpstr>
      <vt:lpstr>Innovation Categories</vt:lpstr>
      <vt:lpstr>The S-curve of Technological </vt:lpstr>
      <vt:lpstr>Cyclical Innovation Process Model</vt:lpstr>
      <vt:lpstr>INNOVATE OR NOT TO INNOVATE</vt:lpstr>
      <vt:lpstr>Factors that Favor Innovation</vt:lpstr>
      <vt:lpstr>Factors that discourage innovation</vt:lpstr>
      <vt:lpstr>Types of Innovation </vt:lpstr>
      <vt:lpstr>Incremental Vs Radical</vt:lpstr>
      <vt:lpstr>Product Innovation</vt:lpstr>
      <vt:lpstr>PowerPoint Presentation</vt:lpstr>
      <vt:lpstr>Process Innovation </vt:lpstr>
      <vt:lpstr>Process Innovation </vt:lpstr>
      <vt:lpstr>Factors that AID Innovation Planning</vt:lpstr>
      <vt:lpstr>Factors that AID Innovation Planning</vt:lpstr>
      <vt:lpstr>Creativity - Adventuring</vt:lpstr>
      <vt:lpstr>Creativity - Confrontation</vt:lpstr>
      <vt:lpstr>Creativity – Portfolio of skills</vt:lpstr>
      <vt:lpstr>Organization-wide issues &amp; Political Issues</vt:lpstr>
      <vt:lpstr>Innovation Planning Process</vt:lpstr>
      <vt:lpstr>Innovation Strategy</vt:lpstr>
      <vt:lpstr>Innovation Across the Product Life Cycle</vt:lpstr>
      <vt:lpstr>PowerPoint Presentation</vt:lpstr>
      <vt:lpstr>Innovation activity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2022-03-18T08:26:03Z</dcterms:modified>
</cp:coreProperties>
</file>